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sldIdLst>
    <p:sldId id="256" r:id="rId2"/>
    <p:sldId id="265" r:id="rId3"/>
    <p:sldId id="267" r:id="rId4"/>
    <p:sldId id="258" r:id="rId5"/>
    <p:sldId id="266" r:id="rId6"/>
    <p:sldId id="275" r:id="rId7"/>
    <p:sldId id="277" r:id="rId8"/>
    <p:sldId id="276" r:id="rId9"/>
    <p:sldId id="278" r:id="rId10"/>
    <p:sldId id="283" r:id="rId11"/>
    <p:sldId id="284" r:id="rId12"/>
    <p:sldId id="285" r:id="rId13"/>
    <p:sldId id="286" r:id="rId14"/>
    <p:sldId id="269" r:id="rId15"/>
    <p:sldId id="282" r:id="rId16"/>
    <p:sldId id="287" r:id="rId17"/>
    <p:sldId id="288" r:id="rId18"/>
    <p:sldId id="264" r:id="rId19"/>
    <p:sldId id="271" r:id="rId20"/>
    <p:sldId id="280" r:id="rId21"/>
    <p:sldId id="281" r:id="rId22"/>
    <p:sldId id="367" r:id="rId23"/>
    <p:sldId id="310" r:id="rId24"/>
    <p:sldId id="311" r:id="rId25"/>
    <p:sldId id="290" r:id="rId26"/>
    <p:sldId id="291" r:id="rId27"/>
    <p:sldId id="322" r:id="rId28"/>
    <p:sldId id="323" r:id="rId29"/>
    <p:sldId id="324" r:id="rId30"/>
    <p:sldId id="325" r:id="rId31"/>
    <p:sldId id="292" r:id="rId32"/>
    <p:sldId id="318" r:id="rId33"/>
    <p:sldId id="317" r:id="rId34"/>
    <p:sldId id="319" r:id="rId35"/>
    <p:sldId id="320" r:id="rId36"/>
    <p:sldId id="321" r:id="rId37"/>
    <p:sldId id="293" r:id="rId38"/>
    <p:sldId id="335" r:id="rId39"/>
    <p:sldId id="336" r:id="rId40"/>
    <p:sldId id="337" r:id="rId41"/>
    <p:sldId id="338" r:id="rId42"/>
    <p:sldId id="339" r:id="rId43"/>
    <p:sldId id="340" r:id="rId44"/>
    <p:sldId id="294" r:id="rId45"/>
    <p:sldId id="341" r:id="rId46"/>
    <p:sldId id="342" r:id="rId47"/>
    <p:sldId id="343" r:id="rId48"/>
    <p:sldId id="344" r:id="rId49"/>
    <p:sldId id="366" r:id="rId50"/>
    <p:sldId id="295" r:id="rId51"/>
    <p:sldId id="308" r:id="rId52"/>
    <p:sldId id="279" r:id="rId53"/>
    <p:sldId id="372" r:id="rId54"/>
    <p:sldId id="303" r:id="rId55"/>
    <p:sldId id="304" r:id="rId56"/>
    <p:sldId id="305" r:id="rId57"/>
    <p:sldId id="297" r:id="rId58"/>
    <p:sldId id="374" r:id="rId59"/>
    <p:sldId id="373" r:id="rId60"/>
    <p:sldId id="330" r:id="rId61"/>
    <p:sldId id="331" r:id="rId62"/>
    <p:sldId id="333" r:id="rId63"/>
    <p:sldId id="345" r:id="rId64"/>
    <p:sldId id="368" r:id="rId65"/>
    <p:sldId id="369" r:id="rId66"/>
    <p:sldId id="370" r:id="rId67"/>
    <p:sldId id="371" r:id="rId68"/>
    <p:sldId id="272" r:id="rId69"/>
    <p:sldId id="327" r:id="rId70"/>
    <p:sldId id="328" r:id="rId71"/>
    <p:sldId id="326" r:id="rId72"/>
    <p:sldId id="346" r:id="rId73"/>
    <p:sldId id="357" r:id="rId74"/>
    <p:sldId id="358" r:id="rId75"/>
    <p:sldId id="355" r:id="rId76"/>
    <p:sldId id="359" r:id="rId77"/>
    <p:sldId id="361" r:id="rId78"/>
    <p:sldId id="360" r:id="rId79"/>
    <p:sldId id="362" r:id="rId80"/>
    <p:sldId id="363" r:id="rId81"/>
    <p:sldId id="364" r:id="rId82"/>
    <p:sldId id="350" r:id="rId83"/>
    <p:sldId id="347" r:id="rId84"/>
    <p:sldId id="352" r:id="rId85"/>
    <p:sldId id="351" r:id="rId86"/>
    <p:sldId id="354" r:id="rId87"/>
    <p:sldId id="353" r:id="rId88"/>
    <p:sldId id="375" r:id="rId89"/>
    <p:sldId id="376" r:id="rId90"/>
    <p:sldId id="377" r:id="rId91"/>
    <p:sldId id="378" r:id="rId92"/>
    <p:sldId id="379" r:id="rId93"/>
    <p:sldId id="380" r:id="rId94"/>
    <p:sldId id="381" r:id="rId95"/>
    <p:sldId id="348" r:id="rId96"/>
    <p:sldId id="349" r:id="rId97"/>
    <p:sldId id="273" r:id="rId98"/>
    <p:sldId id="329" r:id="rId99"/>
    <p:sldId id="300" r:id="rId100"/>
    <p:sldId id="261" r:id="rId101"/>
    <p:sldId id="365"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513" autoAdjust="0"/>
  </p:normalViewPr>
  <p:slideViewPr>
    <p:cSldViewPr snapToGrid="0">
      <p:cViewPr varScale="1">
        <p:scale>
          <a:sx n="72" d="100"/>
          <a:sy n="72" d="100"/>
        </p:scale>
        <p:origin x="708"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5C53F-84BF-4953-AB60-A965347798D5}" type="datetimeFigureOut">
              <a:rPr lang="en-US" smtClean="0"/>
              <a:t>1/22/2016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F23A2-2719-419D-AD5D-5DF7D1E89E3E}" type="slidenum">
              <a:rPr lang="en-US" smtClean="0"/>
              <a:t>‹#›</a:t>
            </a:fld>
            <a:endParaRPr lang="en-US"/>
          </a:p>
        </p:txBody>
      </p:sp>
    </p:spTree>
    <p:extLst>
      <p:ext uri="{BB962C8B-B14F-4D97-AF65-F5344CB8AC3E}">
        <p14:creationId xmlns:p14="http://schemas.microsoft.com/office/powerpoint/2010/main" val="2146364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Describe various visualization techniques (what they are, why they are useful, various applications, pros and cons, tips for each one):</a:t>
            </a:r>
          </a:p>
          <a:p>
            <a:pPr lvl="1"/>
            <a:r>
              <a:rPr lang="en-US" dirty="0" smtClean="0"/>
              <a:t>Line, bar, scatter plots charts (2-3 slides)</a:t>
            </a:r>
          </a:p>
          <a:p>
            <a:pPr lvl="1"/>
            <a:r>
              <a:rPr lang="en-US" dirty="0" smtClean="0"/>
              <a:t>Dashboards (2-3 slides)</a:t>
            </a:r>
          </a:p>
          <a:p>
            <a:pPr lvl="1"/>
            <a:r>
              <a:rPr lang="en-US" dirty="0" smtClean="0"/>
              <a:t>Networks (2-3 slides)</a:t>
            </a:r>
          </a:p>
          <a:p>
            <a:pPr lvl="1"/>
            <a:r>
              <a:rPr lang="en-US" dirty="0" smtClean="0"/>
              <a:t>Map based visualizations (2-3 slides)</a:t>
            </a:r>
          </a:p>
          <a:p>
            <a:pPr lvl="1"/>
            <a:r>
              <a:rPr lang="en-US" dirty="0" smtClean="0"/>
              <a:t>Temporal visualizations (2-3 slides)</a:t>
            </a:r>
          </a:p>
          <a:p>
            <a:pPr lvl="1"/>
            <a:r>
              <a:rPr lang="en-US" dirty="0" smtClean="0"/>
              <a:t>… </a:t>
            </a:r>
          </a:p>
          <a:p>
            <a:r>
              <a:rPr lang="en-US" dirty="0" smtClean="0"/>
              <a:t>Also provide a taxonomy succinctly summarizing each of these visualizations strengths, weaknesses, and the type of data that should be used for the visualization (e.g., graph data for network visualizations)</a:t>
            </a:r>
          </a:p>
          <a:p>
            <a:endParaRPr lang="en-US" dirty="0"/>
          </a:p>
        </p:txBody>
      </p:sp>
      <p:sp>
        <p:nvSpPr>
          <p:cNvPr id="4" name="灯片编号占位符 3"/>
          <p:cNvSpPr>
            <a:spLocks noGrp="1"/>
          </p:cNvSpPr>
          <p:nvPr>
            <p:ph type="sldNum" sz="quarter" idx="10"/>
          </p:nvPr>
        </p:nvSpPr>
        <p:spPr/>
        <p:txBody>
          <a:bodyPr/>
          <a:lstStyle/>
          <a:p>
            <a:fld id="{3C3F23A2-2719-419D-AD5D-5DF7D1E89E3E}" type="slidenum">
              <a:rPr lang="en-US" smtClean="0"/>
              <a:t>18</a:t>
            </a:fld>
            <a:endParaRPr lang="en-US"/>
          </a:p>
        </p:txBody>
      </p:sp>
    </p:spTree>
    <p:extLst>
      <p:ext uri="{BB962C8B-B14F-4D97-AF65-F5344CB8AC3E}">
        <p14:creationId xmlns:p14="http://schemas.microsoft.com/office/powerpoint/2010/main" val="2335720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6301ED29-5257-48D6-8A03-34B11B2E728E}" type="datetime1">
              <a:rPr lang="en-US" smtClean="0"/>
              <a:t>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2793283152"/>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301ED29-5257-48D6-8A03-34B11B2E728E}" type="datetime1">
              <a:rPr lang="en-US" smtClean="0"/>
              <a:t>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134247128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301ED29-5257-48D6-8A03-34B11B2E728E}" type="datetime1">
              <a:rPr lang="en-US" smtClean="0"/>
              <a:t>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191411065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301ED29-5257-48D6-8A03-34B11B2E728E}" type="datetime1">
              <a:rPr lang="en-US" smtClean="0"/>
              <a:t>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26964476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301ED29-5257-48D6-8A03-34B11B2E728E}" type="datetime1">
              <a:rPr lang="en-US" smtClean="0"/>
              <a:t>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102292108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301ED29-5257-48D6-8A03-34B11B2E728E}" type="datetime1">
              <a:rPr lang="en-US" smtClean="0"/>
              <a:t>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326305068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301ED29-5257-48D6-8A03-34B11B2E728E}" type="datetime1">
              <a:rPr lang="en-US" smtClean="0"/>
              <a:t>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34463341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301ED29-5257-48D6-8A03-34B11B2E728E}" type="datetime1">
              <a:rPr lang="en-US" smtClean="0"/>
              <a:t>1/22/2016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285692190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1ED29-5257-48D6-8A03-34B11B2E728E}" type="datetime1">
              <a:rPr lang="en-US" smtClean="0"/>
              <a:t>1/22/2016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368798651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301ED29-5257-48D6-8A03-34B11B2E728E}" type="datetime1">
              <a:rPr lang="en-US" smtClean="0"/>
              <a:t>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6427380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301ED29-5257-48D6-8A03-34B11B2E728E}" type="datetime1">
              <a:rPr lang="en-US" smtClean="0"/>
              <a:t>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1003732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1ED29-5257-48D6-8A03-34B11B2E728E}" type="datetime1">
              <a:rPr lang="en-US" smtClean="0"/>
              <a:t>1/22/2016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EDA49D-2C12-4445-8988-A9D5F93F6E8A}" type="slidenum">
              <a:rPr lang="en-US" smtClean="0"/>
              <a:t>‹#›</a:t>
            </a:fld>
            <a:endParaRPr lang="en-US"/>
          </a:p>
        </p:txBody>
      </p:sp>
    </p:spTree>
    <p:extLst>
      <p:ext uri="{BB962C8B-B14F-4D97-AF65-F5344CB8AC3E}">
        <p14:creationId xmlns:p14="http://schemas.microsoft.com/office/powerpoint/2010/main" val="4248092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ieeevis.org/" TargetMode="External"/><Relationship Id="rId2" Type="http://schemas.openxmlformats.org/officeDocument/2006/relationships/hyperlink" Target="http://ieeexplore.ieee.org/xpl/RecentIssue.jsp?punumber=2945" TargetMode="External"/><Relationship Id="rId1" Type="http://schemas.openxmlformats.org/officeDocument/2006/relationships/slideLayout" Target="../slideLayouts/slideLayout2.xml"/><Relationship Id="rId5" Type="http://schemas.openxmlformats.org/officeDocument/2006/relationships/hyperlink" Target="http://www.siggraph.org/" TargetMode="External"/><Relationship Id="rId4" Type="http://schemas.openxmlformats.org/officeDocument/2006/relationships/hyperlink" Target="http://www.computer.org/web/computingnow/cg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ai.arizona.edu/class-resources-pag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wordle.net/" TargetMode="Externa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gapminder.org/world/"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https://www.youtube.com/watch?v=BPt8ElTQMI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cdn2.hubspot.net/hub/111084/file-708877165-pdf/docs/ebooks/eBook-UX-Color-Theory_Applying-Color-Knowledge-to-Data-Visualization.pdf" TargetMode="External"/><Relationship Id="rId4" Type="http://schemas.openxmlformats.org/officeDocument/2006/relationships/hyperlink" Target="https://www.perceptualedge.com/articles/b-eye/choosing_colors.pdf"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67.xml.rels><?xml version="1.0" encoding="UTF-8" standalone="yes"?>
<Relationships xmlns="http://schemas.openxmlformats.org/package/2006/relationships"><Relationship Id="rId3" Type="http://schemas.openxmlformats.org/officeDocument/2006/relationships/hyperlink" Target="http://benfry.com/zipdecode/" TargetMode="External"/><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ephi.org/" TargetMode="External"/><Relationship Id="rId2" Type="http://schemas.openxmlformats.org/officeDocument/2006/relationships/hyperlink" Target="https://sci2.cns.iu.edu/user/index.php"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www.wordle.net/" TargetMode="External"/><Relationship Id="rId2" Type="http://schemas.openxmlformats.org/officeDocument/2006/relationships/hyperlink" Target="https://www.mapbox.com/" TargetMode="External"/><Relationship Id="rId1" Type="http://schemas.openxmlformats.org/officeDocument/2006/relationships/slideLayout" Target="../slideLayouts/slideLayout2.xml"/><Relationship Id="rId4" Type="http://schemas.openxmlformats.org/officeDocument/2006/relationships/hyperlink" Target="https://datawrapper.de/"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plot.ly/" TargetMode="External"/><Relationship Id="rId2" Type="http://schemas.openxmlformats.org/officeDocument/2006/relationships/hyperlink" Target="https://infogr.am/"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sci2.cns.iu.edu/user/documentation.php" TargetMode="External"/><Relationship Id="rId2" Type="http://schemas.openxmlformats.org/officeDocument/2006/relationships/hyperlink" Target="http://pages.cs.wisc.edu/~ghost/"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ww.tableau.com/learn/training" TargetMode="External"/><Relationship Id="rId2" Type="http://schemas.openxmlformats.org/officeDocument/2006/relationships/hyperlink" Target="http://www.tableau.com/academic/students" TargetMode="External"/><Relationship Id="rId1" Type="http://schemas.openxmlformats.org/officeDocument/2006/relationships/slideLayout" Target="../slideLayouts/slideLayout2.xml"/><Relationship Id="rId4" Type="http://schemas.openxmlformats.org/officeDocument/2006/relationships/hyperlink" Target="http://www.tableau.com/support/manuals/quickstart"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www.dashingd3js.com/table-of-contents" TargetMode="External"/><Relationship Id="rId2" Type="http://schemas.openxmlformats.org/officeDocument/2006/relationships/hyperlink" Target="http://alignedleft.com/tutorials/d3" TargetMode="External"/><Relationship Id="rId1" Type="http://schemas.openxmlformats.org/officeDocument/2006/relationships/slideLayout" Target="../slideLayouts/slideLayout2.xml"/><Relationship Id="rId6" Type="http://schemas.openxmlformats.org/officeDocument/2006/relationships/hyperlink" Target="http://techslides.com/over-2000-d3-js-examples-and-demos" TargetMode="External"/><Relationship Id="rId5" Type="http://schemas.openxmlformats.org/officeDocument/2006/relationships/hyperlink" Target="http://techslides.com/over-1000-d3-js-examples-and-demos" TargetMode="External"/><Relationship Id="rId4" Type="http://schemas.openxmlformats.org/officeDocument/2006/relationships/hyperlink" Target="https://www.youtube.com/playlist?list=PL6il2r9i3BqH9PmbOf5wA5E1wOG3FT22p"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dirty="0" smtClean="0"/>
              <a:t>Visualizing Data</a:t>
            </a:r>
            <a:endParaRPr lang="en-US" sz="4800" b="1" dirty="0"/>
          </a:p>
        </p:txBody>
      </p:sp>
      <p:sp>
        <p:nvSpPr>
          <p:cNvPr id="3" name="Subtitle 2"/>
          <p:cNvSpPr>
            <a:spLocks noGrp="1"/>
          </p:cNvSpPr>
          <p:nvPr>
            <p:ph type="subTitle" idx="1"/>
          </p:nvPr>
        </p:nvSpPr>
        <p:spPr/>
        <p:txBody>
          <a:bodyPr/>
          <a:lstStyle/>
          <a:p>
            <a:r>
              <a:rPr lang="en-US" dirty="0" smtClean="0"/>
              <a:t>Hongyi </a:t>
            </a:r>
            <a:r>
              <a:rPr lang="en-US" dirty="0" err="1" smtClean="0"/>
              <a:t>Zhu,</a:t>
            </a:r>
            <a:r>
              <a:rPr lang="en-US" dirty="0" smtClean="0"/>
              <a:t> </a:t>
            </a:r>
            <a:r>
              <a:rPr lang="en-US" dirty="0"/>
              <a:t>Sagar Samtani, Hsinchun </a:t>
            </a:r>
            <a:r>
              <a:rPr lang="en-US" dirty="0" smtClean="0"/>
              <a:t>Chen</a:t>
            </a:r>
          </a:p>
        </p:txBody>
      </p:sp>
      <p:sp>
        <p:nvSpPr>
          <p:cNvPr id="4" name="Slide Number Placeholder 3"/>
          <p:cNvSpPr>
            <a:spLocks noGrp="1"/>
          </p:cNvSpPr>
          <p:nvPr>
            <p:ph type="sldNum" sz="quarter" idx="12"/>
          </p:nvPr>
        </p:nvSpPr>
        <p:spPr/>
        <p:txBody>
          <a:bodyPr/>
          <a:lstStyle/>
          <a:p>
            <a:fld id="{5EEDA49D-2C12-4445-8988-A9D5F93F6E8A}" type="slidenum">
              <a:rPr lang="en-US" smtClean="0"/>
              <a:t>1</a:t>
            </a:fld>
            <a:endParaRPr lang="en-US"/>
          </a:p>
        </p:txBody>
      </p:sp>
      <p:sp>
        <p:nvSpPr>
          <p:cNvPr id="5" name="文本框 4"/>
          <p:cNvSpPr txBox="1"/>
          <p:nvPr/>
        </p:nvSpPr>
        <p:spPr>
          <a:xfrm>
            <a:off x="47156" y="5996226"/>
            <a:ext cx="6410794" cy="861774"/>
          </a:xfrm>
          <a:prstGeom prst="rect">
            <a:avLst/>
          </a:prstGeom>
          <a:noFill/>
        </p:spPr>
        <p:txBody>
          <a:bodyPr wrap="none" rtlCol="0">
            <a:spAutoFit/>
          </a:bodyPr>
          <a:lstStyle/>
          <a:p>
            <a:r>
              <a:rPr lang="en-US" sz="1600" b="1" dirty="0" smtClean="0"/>
              <a:t>Acknowledgements: </a:t>
            </a:r>
          </a:p>
          <a:p>
            <a:r>
              <a:rPr lang="en-US" sz="1600" dirty="0"/>
              <a:t>Katy </a:t>
            </a:r>
            <a:r>
              <a:rPr lang="en-US" sz="1600" dirty="0" err="1" smtClean="0"/>
              <a:t>Börner</a:t>
            </a:r>
            <a:r>
              <a:rPr lang="en-US" sz="1600" dirty="0"/>
              <a:t>, School of Informatics and Computing, Indiana University, </a:t>
            </a:r>
            <a:r>
              <a:rPr lang="en-US" sz="1600" dirty="0" smtClean="0"/>
              <a:t>USA</a:t>
            </a:r>
          </a:p>
          <a:p>
            <a:r>
              <a:rPr lang="en-US" sz="1600" dirty="0"/>
              <a:t>Robert Putnam, Research Computing, </a:t>
            </a:r>
            <a:r>
              <a:rPr lang="en-US" sz="1600" dirty="0" smtClean="0"/>
              <a:t>IS&amp;T, Boston University, USA</a:t>
            </a:r>
            <a:endParaRPr lang="en-US" sz="1600" dirty="0"/>
          </a:p>
        </p:txBody>
      </p:sp>
    </p:spTree>
    <p:extLst>
      <p:ext uri="{BB962C8B-B14F-4D97-AF65-F5344CB8AC3E}">
        <p14:creationId xmlns:p14="http://schemas.microsoft.com/office/powerpoint/2010/main" val="35589349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Classification</a:t>
            </a:r>
          </a:p>
        </p:txBody>
      </p:sp>
      <p:sp>
        <p:nvSpPr>
          <p:cNvPr id="3" name="内容占位符 2"/>
          <p:cNvSpPr>
            <a:spLocks noGrp="1"/>
          </p:cNvSpPr>
          <p:nvPr>
            <p:ph idx="1"/>
          </p:nvPr>
        </p:nvSpPr>
        <p:spPr/>
        <p:txBody>
          <a:bodyPr>
            <a:normAutofit/>
          </a:bodyPr>
          <a:lstStyle/>
          <a:p>
            <a:r>
              <a:rPr lang="en-US" altLang="zh-TW" dirty="0">
                <a:ea typeface="新細明體" charset="-120"/>
              </a:rPr>
              <a:t>Visualization can be classified as software visualization, </a:t>
            </a:r>
            <a:r>
              <a:rPr lang="en-US" altLang="zh-TW" dirty="0" smtClean="0">
                <a:ea typeface="新細明體" charset="-120"/>
              </a:rPr>
              <a:t>scientific </a:t>
            </a:r>
            <a:r>
              <a:rPr lang="en-US" altLang="zh-TW" dirty="0">
                <a:ea typeface="新細明體" charset="-120"/>
              </a:rPr>
              <a:t>visualization, </a:t>
            </a:r>
            <a:r>
              <a:rPr lang="en-US" altLang="zh-TW" dirty="0" smtClean="0">
                <a:ea typeface="新細明體" charset="-120"/>
              </a:rPr>
              <a:t>and </a:t>
            </a:r>
            <a:r>
              <a:rPr lang="en-US" altLang="zh-TW" dirty="0">
                <a:ea typeface="新細明體" charset="-120"/>
              </a:rPr>
              <a:t>information visualization</a:t>
            </a:r>
            <a:r>
              <a:rPr lang="en-US" altLang="zh-TW" dirty="0" smtClean="0">
                <a:ea typeface="新細明體" charset="-120"/>
              </a:rPr>
              <a:t>.</a:t>
            </a:r>
          </a:p>
          <a:p>
            <a:pPr lvl="1"/>
            <a:r>
              <a:rPr lang="en-US" altLang="zh-TW" dirty="0" smtClean="0">
                <a:ea typeface="新細明體" charset="-120"/>
              </a:rPr>
              <a:t>Software Visualization</a:t>
            </a:r>
          </a:p>
          <a:p>
            <a:pPr lvl="2"/>
            <a:r>
              <a:rPr lang="en-US" altLang="zh-TW" dirty="0"/>
              <a:t>Software visualization helps people understand and use computer software effectively (</a:t>
            </a:r>
            <a:r>
              <a:rPr lang="en-US" altLang="zh-TW" dirty="0" err="1"/>
              <a:t>Stasko</a:t>
            </a:r>
            <a:r>
              <a:rPr lang="en-US" altLang="zh-TW" dirty="0"/>
              <a:t> et al. 1998)</a:t>
            </a:r>
          </a:p>
          <a:p>
            <a:pPr lvl="2"/>
            <a:endParaRPr lang="en-US" altLang="zh-TW" dirty="0" smtClean="0">
              <a:ea typeface="新細明體" charset="-120"/>
            </a:endParaRPr>
          </a:p>
          <a:p>
            <a:pPr lvl="1"/>
            <a:r>
              <a:rPr lang="en-US" altLang="zh-TW" dirty="0" smtClean="0">
                <a:ea typeface="新細明體" charset="-120"/>
              </a:rPr>
              <a:t>Scientific Visualization</a:t>
            </a:r>
          </a:p>
          <a:p>
            <a:pPr lvl="2"/>
            <a:r>
              <a:rPr lang="en-US" altLang="zh-TW" dirty="0"/>
              <a:t>Visualizing three-dimensional phenomena (architectural, meteorological, medical, biological, etc.), where the emphasis is on realistic renderings of volumes, surfaces, illumination sources, and so forth (</a:t>
            </a:r>
            <a:r>
              <a:rPr lang="en-US" dirty="0"/>
              <a:t>Friendly </a:t>
            </a:r>
            <a:r>
              <a:rPr lang="en-US" altLang="zh-TW" dirty="0"/>
              <a:t>, 2008)</a:t>
            </a:r>
          </a:p>
          <a:p>
            <a:pPr lvl="2"/>
            <a:endParaRPr lang="en-US" altLang="zh-TW" dirty="0" smtClean="0">
              <a:ea typeface="新細明體" charset="-120"/>
            </a:endParaRPr>
          </a:p>
          <a:p>
            <a:pPr lvl="2"/>
            <a:endParaRPr lang="en-US" altLang="zh-TW" dirty="0">
              <a:ea typeface="新細明體" charset="-120"/>
            </a:endParaRP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10</a:t>
            </a:fld>
            <a:endParaRPr lang="en-US"/>
          </a:p>
        </p:txBody>
      </p:sp>
    </p:spTree>
    <p:extLst>
      <p:ext uri="{BB962C8B-B14F-4D97-AF65-F5344CB8AC3E}">
        <p14:creationId xmlns:p14="http://schemas.microsoft.com/office/powerpoint/2010/main" val="240379525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Resources</a:t>
            </a:r>
          </a:p>
        </p:txBody>
      </p:sp>
      <p:sp>
        <p:nvSpPr>
          <p:cNvPr id="3" name="Content Placeholder 2"/>
          <p:cNvSpPr>
            <a:spLocks noGrp="1"/>
          </p:cNvSpPr>
          <p:nvPr>
            <p:ph idx="1"/>
          </p:nvPr>
        </p:nvSpPr>
        <p:spPr/>
        <p:txBody>
          <a:bodyPr>
            <a:normAutofit fontScale="77500" lnSpcReduction="20000"/>
          </a:bodyPr>
          <a:lstStyle/>
          <a:p>
            <a:r>
              <a:rPr lang="en-US" dirty="0" err="1"/>
              <a:t>Tufte</a:t>
            </a:r>
            <a:r>
              <a:rPr lang="en-US" dirty="0"/>
              <a:t>, E. R., &amp; Graves-Morris, P. R. (1983). </a:t>
            </a:r>
            <a:r>
              <a:rPr lang="en-US" i="1" dirty="0"/>
              <a:t>The visual display of quantitative information</a:t>
            </a:r>
            <a:r>
              <a:rPr lang="en-US" dirty="0"/>
              <a:t> (Vol. 2, No. 9). Cheshire, CT: Graphics press</a:t>
            </a:r>
            <a:r>
              <a:rPr lang="en-US" dirty="0" smtClean="0"/>
              <a:t>.</a:t>
            </a:r>
          </a:p>
          <a:p>
            <a:r>
              <a:rPr lang="en-US" dirty="0" err="1"/>
              <a:t>Tufte</a:t>
            </a:r>
            <a:r>
              <a:rPr lang="en-US" dirty="0"/>
              <a:t>, E. R. (1991). Envisioning </a:t>
            </a:r>
            <a:r>
              <a:rPr lang="en-US" dirty="0" err="1"/>
              <a:t>information.</a:t>
            </a:r>
            <a:r>
              <a:rPr lang="en-US" i="1" dirty="0" err="1"/>
              <a:t>Optometry</a:t>
            </a:r>
            <a:r>
              <a:rPr lang="en-US" i="1" dirty="0"/>
              <a:t> &amp; Vision Science</a:t>
            </a:r>
            <a:r>
              <a:rPr lang="en-US" dirty="0"/>
              <a:t>, </a:t>
            </a:r>
            <a:r>
              <a:rPr lang="en-US" i="1" dirty="0"/>
              <a:t>68</a:t>
            </a:r>
            <a:r>
              <a:rPr lang="en-US" dirty="0"/>
              <a:t>(4), 322-324</a:t>
            </a:r>
            <a:r>
              <a:rPr lang="en-US" dirty="0" smtClean="0"/>
              <a:t>.</a:t>
            </a:r>
          </a:p>
          <a:p>
            <a:r>
              <a:rPr lang="en-US" dirty="0" err="1"/>
              <a:t>Tufte</a:t>
            </a:r>
            <a:r>
              <a:rPr lang="en-US" dirty="0"/>
              <a:t>, E. R. (2006). Beautiful evidence. </a:t>
            </a:r>
            <a:r>
              <a:rPr lang="en-US" i="1" dirty="0"/>
              <a:t>New York</a:t>
            </a:r>
            <a:r>
              <a:rPr lang="en-US" dirty="0" smtClean="0"/>
              <a:t>.</a:t>
            </a:r>
          </a:p>
          <a:p>
            <a:r>
              <a:rPr lang="en-US" dirty="0" err="1"/>
              <a:t>Tufte</a:t>
            </a:r>
            <a:r>
              <a:rPr lang="en-US" dirty="0"/>
              <a:t>, E. R., &amp; Weise Moeller, E. (1997). </a:t>
            </a:r>
            <a:r>
              <a:rPr lang="en-US" i="1" dirty="0"/>
              <a:t>Visual explanations: images and quantities, evidence and narrative</a:t>
            </a:r>
            <a:r>
              <a:rPr lang="en-US" dirty="0"/>
              <a:t> (Vol. 36). Cheshire, CT: Graphics Press.</a:t>
            </a:r>
            <a:endParaRPr lang="en-US" dirty="0" smtClean="0"/>
          </a:p>
          <a:p>
            <a:r>
              <a:rPr lang="en-US" dirty="0" err="1"/>
              <a:t>Börner</a:t>
            </a:r>
            <a:r>
              <a:rPr lang="en-US" dirty="0"/>
              <a:t>, K. (2014). Atlas of knowledge</a:t>
            </a:r>
            <a:r>
              <a:rPr lang="en-US" dirty="0" smtClean="0"/>
              <a:t>.</a:t>
            </a:r>
          </a:p>
          <a:p>
            <a:r>
              <a:rPr lang="en-US" dirty="0"/>
              <a:t>Steele, J., &amp; </a:t>
            </a:r>
            <a:r>
              <a:rPr lang="en-US" dirty="0" err="1"/>
              <a:t>Iliinsky</a:t>
            </a:r>
            <a:r>
              <a:rPr lang="en-US" dirty="0"/>
              <a:t>, N. (2010). </a:t>
            </a:r>
            <a:r>
              <a:rPr lang="en-US" i="1" dirty="0"/>
              <a:t>Beautiful visualization: looking at data through the eyes of experts</a:t>
            </a:r>
            <a:r>
              <a:rPr lang="en-US" dirty="0"/>
              <a:t>. " O'Reilly Media, Inc</a:t>
            </a:r>
            <a:r>
              <a:rPr lang="en-US" dirty="0" smtClean="0"/>
              <a:t>.".</a:t>
            </a:r>
          </a:p>
          <a:p>
            <a:r>
              <a:rPr lang="en-US" dirty="0"/>
              <a:t>Fry, B. (2007). </a:t>
            </a:r>
            <a:r>
              <a:rPr lang="en-US" i="1" dirty="0"/>
              <a:t>Visualizing data: exploring and explaining data with the Processing environment</a:t>
            </a:r>
            <a:r>
              <a:rPr lang="en-US" dirty="0"/>
              <a:t>. " O'Reilly Media, Inc.".</a:t>
            </a:r>
            <a:endParaRPr lang="en-US" dirty="0" smtClean="0"/>
          </a:p>
          <a:p>
            <a:endParaRPr lang="en-US" dirty="0"/>
          </a:p>
        </p:txBody>
      </p:sp>
      <p:sp>
        <p:nvSpPr>
          <p:cNvPr id="4" name="Slide Number Placeholder 3"/>
          <p:cNvSpPr>
            <a:spLocks noGrp="1"/>
          </p:cNvSpPr>
          <p:nvPr>
            <p:ph type="sldNum" sz="quarter" idx="12"/>
          </p:nvPr>
        </p:nvSpPr>
        <p:spPr/>
        <p:txBody>
          <a:bodyPr/>
          <a:lstStyle/>
          <a:p>
            <a:fld id="{5EEDA49D-2C12-4445-8988-A9D5F93F6E8A}" type="slidenum">
              <a:rPr lang="en-US" smtClean="0"/>
              <a:t>100</a:t>
            </a:fld>
            <a:endParaRPr lang="en-US"/>
          </a:p>
        </p:txBody>
      </p:sp>
    </p:spTree>
    <p:extLst>
      <p:ext uri="{BB962C8B-B14F-4D97-AF65-F5344CB8AC3E}">
        <p14:creationId xmlns:p14="http://schemas.microsoft.com/office/powerpoint/2010/main" val="8051267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Resources</a:t>
            </a:r>
          </a:p>
        </p:txBody>
      </p:sp>
      <p:sp>
        <p:nvSpPr>
          <p:cNvPr id="3" name="Content Placeholder 2"/>
          <p:cNvSpPr>
            <a:spLocks noGrp="1"/>
          </p:cNvSpPr>
          <p:nvPr>
            <p:ph idx="1"/>
          </p:nvPr>
        </p:nvSpPr>
        <p:spPr/>
        <p:txBody>
          <a:bodyPr>
            <a:normAutofit/>
          </a:bodyPr>
          <a:lstStyle/>
          <a:p>
            <a:r>
              <a:rPr lang="en-US" dirty="0" smtClean="0"/>
              <a:t>IEEE </a:t>
            </a:r>
            <a:r>
              <a:rPr lang="en-US" dirty="0"/>
              <a:t>Transactions </a:t>
            </a:r>
            <a:r>
              <a:rPr lang="en-US" dirty="0" smtClean="0"/>
              <a:t>on Visualization </a:t>
            </a:r>
            <a:r>
              <a:rPr lang="en-US" dirty="0"/>
              <a:t>and Computer Graphics: </a:t>
            </a:r>
            <a:r>
              <a:rPr lang="en-US" dirty="0">
                <a:hlinkClick r:id="rId2"/>
              </a:rPr>
              <a:t>http://</a:t>
            </a:r>
            <a:r>
              <a:rPr lang="en-US" dirty="0" smtClean="0">
                <a:hlinkClick r:id="rId2"/>
              </a:rPr>
              <a:t>ieeexplore.ieee.org/xpl/RecentIssue.jsp?punumber=2945</a:t>
            </a:r>
            <a:endParaRPr lang="en-US" dirty="0" smtClean="0"/>
          </a:p>
          <a:p>
            <a:r>
              <a:rPr lang="en-US" dirty="0"/>
              <a:t>IEEE VIS </a:t>
            </a:r>
            <a:r>
              <a:rPr lang="en-US" dirty="0" smtClean="0"/>
              <a:t>Conference: </a:t>
            </a:r>
            <a:r>
              <a:rPr lang="en-US" dirty="0">
                <a:hlinkClick r:id="rId3"/>
              </a:rPr>
              <a:t>http://ieeevis.org</a:t>
            </a:r>
            <a:r>
              <a:rPr lang="en-US" dirty="0" smtClean="0">
                <a:hlinkClick r:id="rId3"/>
              </a:rPr>
              <a:t>/</a:t>
            </a:r>
            <a:endParaRPr lang="en-US" dirty="0" smtClean="0"/>
          </a:p>
          <a:p>
            <a:r>
              <a:rPr lang="en-US" dirty="0"/>
              <a:t>IEEE Computer Graphics and Applications: </a:t>
            </a:r>
            <a:r>
              <a:rPr lang="en-US" dirty="0">
                <a:hlinkClick r:id="rId4"/>
              </a:rPr>
              <a:t>http://</a:t>
            </a:r>
            <a:r>
              <a:rPr lang="en-US" dirty="0" smtClean="0">
                <a:hlinkClick r:id="rId4"/>
              </a:rPr>
              <a:t>www.computer.org/web/computingnow/cga</a:t>
            </a:r>
            <a:endParaRPr lang="en-US" dirty="0" smtClean="0"/>
          </a:p>
          <a:p>
            <a:r>
              <a:rPr lang="en-US" dirty="0"/>
              <a:t>ACM SIGGRAPH: </a:t>
            </a:r>
            <a:r>
              <a:rPr lang="en-US" dirty="0">
                <a:hlinkClick r:id="rId5"/>
              </a:rPr>
              <a:t>http://www.siggraph.org</a:t>
            </a:r>
            <a:r>
              <a:rPr lang="en-US" dirty="0" smtClean="0">
                <a:hlinkClick r:id="rId5"/>
              </a:rPr>
              <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5EEDA49D-2C12-4445-8988-A9D5F93F6E8A}" type="slidenum">
              <a:rPr lang="en-US" smtClean="0"/>
              <a:t>101</a:t>
            </a:fld>
            <a:endParaRPr lang="en-US"/>
          </a:p>
        </p:txBody>
      </p:sp>
    </p:spTree>
    <p:extLst>
      <p:ext uri="{BB962C8B-B14F-4D97-AF65-F5344CB8AC3E}">
        <p14:creationId xmlns:p14="http://schemas.microsoft.com/office/powerpoint/2010/main" val="2048342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Classification</a:t>
            </a:r>
          </a:p>
        </p:txBody>
      </p:sp>
      <p:sp>
        <p:nvSpPr>
          <p:cNvPr id="3" name="内容占位符 2"/>
          <p:cNvSpPr>
            <a:spLocks noGrp="1"/>
          </p:cNvSpPr>
          <p:nvPr>
            <p:ph idx="1"/>
          </p:nvPr>
        </p:nvSpPr>
        <p:spPr/>
        <p:txBody>
          <a:bodyPr>
            <a:normAutofit/>
          </a:bodyPr>
          <a:lstStyle/>
          <a:p>
            <a:pPr lvl="1"/>
            <a:r>
              <a:rPr lang="en-US" altLang="zh-TW" dirty="0" smtClean="0">
                <a:ea typeface="新細明體" charset="-120"/>
              </a:rPr>
              <a:t>Information </a:t>
            </a:r>
            <a:r>
              <a:rPr lang="en-US" altLang="zh-TW" dirty="0">
                <a:ea typeface="新細明體" charset="-120"/>
              </a:rPr>
              <a:t>Visualization</a:t>
            </a:r>
          </a:p>
          <a:p>
            <a:pPr lvl="2"/>
            <a:r>
              <a:rPr lang="en-US" altLang="en-US" dirty="0"/>
              <a:t>Information visualization is the two-way and interactive interface between humans and their information resources. Visualization technologies meld the human’s capacity with the computational capacity for analytical computing. (P1000 report</a:t>
            </a:r>
            <a:r>
              <a:rPr lang="en-US" altLang="en-US" dirty="0" smtClean="0"/>
              <a:t>)</a:t>
            </a:r>
          </a:p>
          <a:p>
            <a:pPr lvl="3"/>
            <a:endParaRPr lang="en-US" altLang="en-US" dirty="0" smtClean="0"/>
          </a:p>
          <a:p>
            <a:pPr lvl="2"/>
            <a:r>
              <a:rPr lang="en-US" altLang="en-US" dirty="0"/>
              <a:t>Information visualization concentrates on the use of computer-supported tools to explore large amount of abstract </a:t>
            </a:r>
            <a:r>
              <a:rPr lang="en-US" altLang="en-US" dirty="0" smtClean="0"/>
              <a:t>data</a:t>
            </a:r>
            <a:r>
              <a:rPr lang="en-US" altLang="en-US" dirty="0"/>
              <a:t>. The abstract data include both numerical and non-numerical data, such as text and geographic </a:t>
            </a:r>
            <a:r>
              <a:rPr lang="en-US" altLang="en-US" dirty="0" smtClean="0"/>
              <a:t>information.</a:t>
            </a:r>
            <a:endParaRPr lang="en-US" alt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11</a:t>
            </a:fld>
            <a:endParaRPr lang="en-US"/>
          </a:p>
        </p:txBody>
      </p:sp>
    </p:spTree>
    <p:extLst>
      <p:ext uri="{BB962C8B-B14F-4D97-AF65-F5344CB8AC3E}">
        <p14:creationId xmlns:p14="http://schemas.microsoft.com/office/powerpoint/2010/main" val="135864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Value of </a:t>
            </a:r>
            <a:r>
              <a:rPr lang="en-US" sz="3600" b="1" dirty="0" smtClean="0">
                <a:latin typeface="Segoe UI" panose="020B0502040204020203" pitchFamily="34" charset="0"/>
                <a:cs typeface="Segoe UI" panose="020B0502040204020203" pitchFamily="34" charset="0"/>
              </a:rPr>
              <a:t>Information Visualization</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normAutofit/>
          </a:bodyPr>
          <a:lstStyle/>
          <a:p>
            <a:r>
              <a:rPr lang="en-US" altLang="zh-TW" dirty="0">
                <a:ea typeface="新細明體" charset="-120"/>
              </a:rPr>
              <a:t>Exploring information collections becomes increasingly difficult as the volume grows</a:t>
            </a:r>
          </a:p>
          <a:p>
            <a:pPr lvl="1"/>
            <a:endParaRPr lang="en-US" altLang="zh-TW" dirty="0">
              <a:ea typeface="新細明體" charset="-120"/>
            </a:endParaRPr>
          </a:p>
          <a:p>
            <a:r>
              <a:rPr lang="en-US" altLang="zh-TW" dirty="0" smtClean="0">
                <a:ea typeface="新細明體" charset="-120"/>
              </a:rPr>
              <a:t>With </a:t>
            </a:r>
            <a:r>
              <a:rPr lang="en-US" altLang="zh-TW" dirty="0">
                <a:ea typeface="新細明體" charset="-120"/>
              </a:rPr>
              <a:t>minimal effort, the human visual system can process a large amount of information in a parallel </a:t>
            </a:r>
            <a:r>
              <a:rPr lang="en-US" altLang="zh-TW" dirty="0" smtClean="0">
                <a:ea typeface="新細明體" charset="-120"/>
              </a:rPr>
              <a:t>manner</a:t>
            </a:r>
          </a:p>
          <a:p>
            <a:pPr lvl="1"/>
            <a:endParaRPr lang="en-US" altLang="zh-TW" dirty="0">
              <a:ea typeface="新細明體" charset="-120"/>
            </a:endParaRPr>
          </a:p>
          <a:p>
            <a:r>
              <a:rPr lang="en-US" altLang="zh-TW" dirty="0">
                <a:ea typeface="新細明體" charset="-120"/>
              </a:rPr>
              <a:t>The occurrence of advanced graphical software and hardware enables the large-scale visualization and the direct manipulation of interfaces </a:t>
            </a:r>
          </a:p>
          <a:p>
            <a:endParaRPr lang="en-US" altLang="zh-TW" dirty="0" smtClean="0">
              <a:ea typeface="新細明體" charset="-120"/>
            </a:endParaRP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12</a:t>
            </a:fld>
            <a:endParaRPr lang="en-US"/>
          </a:p>
        </p:txBody>
      </p:sp>
    </p:spTree>
    <p:extLst>
      <p:ext uri="{BB962C8B-B14F-4D97-AF65-F5344CB8AC3E}">
        <p14:creationId xmlns:p14="http://schemas.microsoft.com/office/powerpoint/2010/main" val="17279020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smtClean="0">
                <a:latin typeface="Segoe UI" panose="020B0502040204020203" pitchFamily="34" charset="0"/>
                <a:cs typeface="Segoe UI" panose="020B0502040204020203" pitchFamily="34" charset="0"/>
              </a:rPr>
              <a:t>Goals </a:t>
            </a:r>
            <a:r>
              <a:rPr lang="en-US" sz="3600" b="1" dirty="0">
                <a:latin typeface="Segoe UI" panose="020B0502040204020203" pitchFamily="34" charset="0"/>
                <a:cs typeface="Segoe UI" panose="020B0502040204020203" pitchFamily="34" charset="0"/>
              </a:rPr>
              <a:t>for Information Visualization</a:t>
            </a:r>
          </a:p>
        </p:txBody>
      </p:sp>
      <p:sp>
        <p:nvSpPr>
          <p:cNvPr id="3" name="内容占位符 2"/>
          <p:cNvSpPr>
            <a:spLocks noGrp="1"/>
          </p:cNvSpPr>
          <p:nvPr>
            <p:ph idx="1"/>
          </p:nvPr>
        </p:nvSpPr>
        <p:spPr/>
        <p:txBody>
          <a:bodyPr/>
          <a:lstStyle/>
          <a:p>
            <a:r>
              <a:rPr lang="en-US" dirty="0" smtClean="0"/>
              <a:t>Provide insight</a:t>
            </a:r>
          </a:p>
          <a:p>
            <a:pPr lvl="1"/>
            <a:r>
              <a:rPr lang="en-US" dirty="0"/>
              <a:t>Explain </a:t>
            </a:r>
            <a:r>
              <a:rPr lang="en-US" dirty="0" smtClean="0"/>
              <a:t>data </a:t>
            </a:r>
            <a:r>
              <a:rPr lang="en-US" dirty="0"/>
              <a:t>to </a:t>
            </a:r>
            <a:r>
              <a:rPr lang="en-US" dirty="0" smtClean="0"/>
              <a:t>solve specific problems</a:t>
            </a:r>
          </a:p>
          <a:p>
            <a:pPr lvl="1"/>
            <a:r>
              <a:rPr lang="en-US" dirty="0" smtClean="0"/>
              <a:t>Support </a:t>
            </a:r>
            <a:r>
              <a:rPr lang="en-US" dirty="0"/>
              <a:t>the analytical task, showing the comparison or </a:t>
            </a:r>
            <a:r>
              <a:rPr lang="en-US" dirty="0" smtClean="0"/>
              <a:t>causality</a:t>
            </a:r>
          </a:p>
          <a:p>
            <a:pPr lvl="1"/>
            <a:r>
              <a:rPr lang="en-US" dirty="0"/>
              <a:t>Explore large data sets for better understanding</a:t>
            </a:r>
          </a:p>
          <a:p>
            <a:pPr lvl="1"/>
            <a:endParaRPr lang="en-US" dirty="0"/>
          </a:p>
          <a:p>
            <a:r>
              <a:rPr lang="en-US" dirty="0"/>
              <a:t>Relieve the cognitive overload</a:t>
            </a:r>
          </a:p>
          <a:p>
            <a:pPr lvl="1"/>
            <a:r>
              <a:rPr lang="en-US" dirty="0" smtClean="0"/>
              <a:t>Conveying </a:t>
            </a:r>
            <a:r>
              <a:rPr lang="en-US" dirty="0"/>
              <a:t>abstract information in intuitive ways</a:t>
            </a:r>
          </a:p>
          <a:p>
            <a:endParaRPr lang="en-US" dirty="0"/>
          </a:p>
          <a:p>
            <a:pPr lvl="1"/>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13</a:t>
            </a:fld>
            <a:endParaRPr lang="en-US"/>
          </a:p>
        </p:txBody>
      </p:sp>
    </p:spTree>
    <p:extLst>
      <p:ext uri="{BB962C8B-B14F-4D97-AF65-F5344CB8AC3E}">
        <p14:creationId xmlns:p14="http://schemas.microsoft.com/office/powerpoint/2010/main" val="10326969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14</a:t>
            </a:fld>
            <a:endParaRPr lang="en-US"/>
          </a:p>
        </p:txBody>
      </p:sp>
      <p:sp>
        <p:nvSpPr>
          <p:cNvPr id="5" name="文本框 4"/>
          <p:cNvSpPr txBox="1"/>
          <p:nvPr/>
        </p:nvSpPr>
        <p:spPr>
          <a:xfrm>
            <a:off x="468630" y="4484204"/>
            <a:ext cx="5609228" cy="584775"/>
          </a:xfrm>
          <a:prstGeom prst="rect">
            <a:avLst/>
          </a:prstGeom>
          <a:noFill/>
        </p:spPr>
        <p:txBody>
          <a:bodyPr wrap="none" rtlCol="0">
            <a:spAutoFit/>
          </a:bodyPr>
          <a:lstStyle/>
          <a:p>
            <a:r>
              <a:rPr lang="en-US" sz="3200" dirty="0" smtClean="0">
                <a:latin typeface="Segoe UI Black" panose="020B0A02040204020203" pitchFamily="34" charset="0"/>
                <a:ea typeface="Segoe UI Black" panose="020B0A02040204020203" pitchFamily="34" charset="0"/>
                <a:cs typeface="Segoe UI Black" panose="020B0A02040204020203" pitchFamily="34" charset="0"/>
              </a:rPr>
              <a:t>A Visualization Framework</a:t>
            </a:r>
            <a:endParaRPr lang="en-US" sz="32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文本框 5"/>
          <p:cNvSpPr txBox="1"/>
          <p:nvPr/>
        </p:nvSpPr>
        <p:spPr>
          <a:xfrm>
            <a:off x="468629" y="5068979"/>
            <a:ext cx="7351067" cy="369332"/>
          </a:xfrm>
          <a:prstGeom prst="rect">
            <a:avLst/>
          </a:prstGeom>
          <a:noFill/>
        </p:spPr>
        <p:txBody>
          <a:bodyPr wrap="square" rtlCol="0">
            <a:spAutoFit/>
          </a:bodyPr>
          <a:lstStyle/>
          <a:p>
            <a:r>
              <a:rPr lang="en-US" dirty="0" smtClean="0"/>
              <a:t>How to organize and group information visualizations?</a:t>
            </a:r>
          </a:p>
        </p:txBody>
      </p:sp>
    </p:spTree>
    <p:extLst>
      <p:ext uri="{BB962C8B-B14F-4D97-AF65-F5344CB8AC3E}">
        <p14:creationId xmlns:p14="http://schemas.microsoft.com/office/powerpoint/2010/main" val="64074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How to Organize Visualizations?</a:t>
            </a:r>
          </a:p>
        </p:txBody>
      </p:sp>
      <p:sp>
        <p:nvSpPr>
          <p:cNvPr id="3" name="内容占位符 2"/>
          <p:cNvSpPr>
            <a:spLocks noGrp="1"/>
          </p:cNvSpPr>
          <p:nvPr>
            <p:ph idx="1"/>
          </p:nvPr>
        </p:nvSpPr>
        <p:spPr/>
        <p:txBody>
          <a:bodyPr/>
          <a:lstStyle/>
          <a:p>
            <a:r>
              <a:rPr lang="en-US" dirty="0" smtClean="0"/>
              <a:t>By</a:t>
            </a:r>
          </a:p>
          <a:p>
            <a:pPr lvl="1"/>
            <a:r>
              <a:rPr lang="en-US" dirty="0" smtClean="0"/>
              <a:t>User task type?</a:t>
            </a:r>
          </a:p>
          <a:p>
            <a:pPr lvl="1"/>
            <a:r>
              <a:rPr lang="en-US" dirty="0" smtClean="0"/>
              <a:t>User insight need?</a:t>
            </a:r>
          </a:p>
          <a:p>
            <a:pPr lvl="1"/>
            <a:r>
              <a:rPr lang="en-US" dirty="0" smtClean="0"/>
              <a:t>Data to be visualized?</a:t>
            </a:r>
          </a:p>
          <a:p>
            <a:pPr lvl="1"/>
            <a:r>
              <a:rPr lang="en-US" dirty="0" smtClean="0"/>
              <a:t>Data transformation?</a:t>
            </a:r>
          </a:p>
          <a:p>
            <a:pPr lvl="1"/>
            <a:r>
              <a:rPr lang="en-US" dirty="0" smtClean="0"/>
              <a:t>Visualization techniques?</a:t>
            </a:r>
          </a:p>
          <a:p>
            <a:pPr lvl="1"/>
            <a:r>
              <a:rPr lang="en-US" dirty="0" smtClean="0"/>
              <a:t>Visual mapping transformation?</a:t>
            </a:r>
          </a:p>
          <a:p>
            <a:pPr lvl="1"/>
            <a:r>
              <a:rPr lang="en-US" dirty="0" smtClean="0"/>
              <a:t>Interaction techniques?</a:t>
            </a:r>
          </a:p>
          <a:p>
            <a:pPr lvl="1"/>
            <a:r>
              <a:rPr lang="en-US" dirty="0" smtClean="0"/>
              <a:t>…?</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15</a:t>
            </a:fld>
            <a:endParaRPr lang="en-US"/>
          </a:p>
        </p:txBody>
      </p:sp>
    </p:spTree>
    <p:extLst>
      <p:ext uri="{BB962C8B-B14F-4D97-AF65-F5344CB8AC3E}">
        <p14:creationId xmlns:p14="http://schemas.microsoft.com/office/powerpoint/2010/main" val="13752008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Different Question Types</a:t>
            </a:r>
          </a:p>
        </p:txBody>
      </p:sp>
      <p:sp>
        <p:nvSpPr>
          <p:cNvPr id="4" name="灯片编号占位符 3"/>
          <p:cNvSpPr>
            <a:spLocks noGrp="1"/>
          </p:cNvSpPr>
          <p:nvPr>
            <p:ph type="sldNum" sz="quarter" idx="12"/>
          </p:nvPr>
        </p:nvSpPr>
        <p:spPr/>
        <p:txBody>
          <a:bodyPr/>
          <a:lstStyle/>
          <a:p>
            <a:fld id="{5EEDA49D-2C12-4445-8988-A9D5F93F6E8A}" type="slidenum">
              <a:rPr lang="en-US" smtClean="0"/>
              <a:t>16</a:t>
            </a:fld>
            <a:endParaRPr lang="en-US"/>
          </a:p>
        </p:txBody>
      </p:sp>
      <p:grpSp>
        <p:nvGrpSpPr>
          <p:cNvPr id="8" name="组合 7"/>
          <p:cNvGrpSpPr/>
          <p:nvPr/>
        </p:nvGrpSpPr>
        <p:grpSpPr>
          <a:xfrm>
            <a:off x="441434" y="1578085"/>
            <a:ext cx="7662042" cy="5143391"/>
            <a:chOff x="441434" y="1578085"/>
            <a:chExt cx="7662042" cy="5143391"/>
          </a:xfrm>
        </p:grpSpPr>
        <p:pic>
          <p:nvPicPr>
            <p:cNvPr id="6" name="图片 5"/>
            <p:cNvPicPr>
              <a:picLocks noChangeAspect="1"/>
            </p:cNvPicPr>
            <p:nvPr/>
          </p:nvPicPr>
          <p:blipFill>
            <a:blip r:embed="rId2"/>
            <a:stretch>
              <a:fillRect/>
            </a:stretch>
          </p:blipFill>
          <p:spPr>
            <a:xfrm>
              <a:off x="5628290" y="1578085"/>
              <a:ext cx="2475186" cy="5143391"/>
            </a:xfrm>
            <a:prstGeom prst="rect">
              <a:avLst/>
            </a:prstGeom>
          </p:spPr>
        </p:pic>
        <p:pic>
          <p:nvPicPr>
            <p:cNvPr id="7" name="图片 6"/>
            <p:cNvPicPr>
              <a:picLocks noChangeAspect="1"/>
            </p:cNvPicPr>
            <p:nvPr/>
          </p:nvPicPr>
          <p:blipFill rotWithShape="1">
            <a:blip r:embed="rId3"/>
            <a:srcRect l="1" r="304"/>
            <a:stretch/>
          </p:blipFill>
          <p:spPr>
            <a:xfrm>
              <a:off x="441434" y="2122665"/>
              <a:ext cx="5171090" cy="4598811"/>
            </a:xfrm>
            <a:prstGeom prst="rect">
              <a:avLst/>
            </a:prstGeom>
          </p:spPr>
        </p:pic>
      </p:grpSp>
    </p:spTree>
    <p:extLst>
      <p:ext uri="{BB962C8B-B14F-4D97-AF65-F5344CB8AC3E}">
        <p14:creationId xmlns:p14="http://schemas.microsoft.com/office/powerpoint/2010/main" val="123647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Different Levels of Analysis</a:t>
            </a:r>
          </a:p>
        </p:txBody>
      </p:sp>
      <p:sp>
        <p:nvSpPr>
          <p:cNvPr id="4" name="灯片编号占位符 3"/>
          <p:cNvSpPr>
            <a:spLocks noGrp="1"/>
          </p:cNvSpPr>
          <p:nvPr>
            <p:ph type="sldNum" sz="quarter" idx="12"/>
          </p:nvPr>
        </p:nvSpPr>
        <p:spPr/>
        <p:txBody>
          <a:bodyPr/>
          <a:lstStyle/>
          <a:p>
            <a:fld id="{5EEDA49D-2C12-4445-8988-A9D5F93F6E8A}" type="slidenum">
              <a:rPr lang="en-US" smtClean="0"/>
              <a:t>17</a:t>
            </a:fld>
            <a:endParaRPr lang="en-US"/>
          </a:p>
        </p:txBody>
      </p:sp>
      <p:pic>
        <p:nvPicPr>
          <p:cNvPr id="5" name="图片 4"/>
          <p:cNvPicPr>
            <a:picLocks noChangeAspect="1"/>
          </p:cNvPicPr>
          <p:nvPr/>
        </p:nvPicPr>
        <p:blipFill>
          <a:blip r:embed="rId2"/>
          <a:stretch>
            <a:fillRect/>
          </a:stretch>
        </p:blipFill>
        <p:spPr>
          <a:xfrm>
            <a:off x="1686499" y="1687542"/>
            <a:ext cx="5771001" cy="5025948"/>
          </a:xfrm>
          <a:prstGeom prst="rect">
            <a:avLst/>
          </a:prstGeom>
        </p:spPr>
      </p:pic>
    </p:spTree>
    <p:extLst>
      <p:ext uri="{BB962C8B-B14F-4D97-AF65-F5344CB8AC3E}">
        <p14:creationId xmlns:p14="http://schemas.microsoft.com/office/powerpoint/2010/main" val="4415081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Framework by </a:t>
            </a:r>
            <a:r>
              <a:rPr lang="en-US" sz="3600" b="1" dirty="0" err="1">
                <a:latin typeface="Segoe UI" panose="020B0502040204020203" pitchFamily="34" charset="0"/>
                <a:cs typeface="Segoe UI" panose="020B0502040204020203" pitchFamily="34" charset="0"/>
              </a:rPr>
              <a:t>Börner</a:t>
            </a:r>
            <a:r>
              <a:rPr lang="en-US" sz="3600" b="1" dirty="0">
                <a:latin typeface="Segoe UI" panose="020B0502040204020203" pitchFamily="34" charset="0"/>
                <a:cs typeface="Segoe UI" panose="020B0502040204020203" pitchFamily="34" charset="0"/>
              </a:rPr>
              <a:t> (2014)</a:t>
            </a:r>
          </a:p>
        </p:txBody>
      </p:sp>
      <p:sp>
        <p:nvSpPr>
          <p:cNvPr id="4" name="灯片编号占位符 3"/>
          <p:cNvSpPr>
            <a:spLocks noGrp="1"/>
          </p:cNvSpPr>
          <p:nvPr>
            <p:ph type="sldNum" sz="quarter" idx="12"/>
          </p:nvPr>
        </p:nvSpPr>
        <p:spPr/>
        <p:txBody>
          <a:bodyPr/>
          <a:lstStyle/>
          <a:p>
            <a:fld id="{5EEDA49D-2C12-4445-8988-A9D5F93F6E8A}" type="slidenum">
              <a:rPr lang="en-US" smtClean="0"/>
              <a:t>18</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1477887448"/>
              </p:ext>
            </p:extLst>
          </p:nvPr>
        </p:nvGraphicFramePr>
        <p:xfrm>
          <a:off x="308608" y="2103280"/>
          <a:ext cx="8526784" cy="4023360"/>
        </p:xfrm>
        <a:graphic>
          <a:graphicData uri="http://schemas.openxmlformats.org/drawingml/2006/table">
            <a:tbl>
              <a:tblPr firstRow="1" firstCol="1">
                <a:tableStyleId>{5940675A-B579-460E-94D1-54222C63F5DA}</a:tableStyleId>
              </a:tblPr>
              <a:tblGrid>
                <a:gridCol w="2131696"/>
                <a:gridCol w="2068634"/>
                <a:gridCol w="2194758"/>
                <a:gridCol w="2131696"/>
              </a:tblGrid>
              <a:tr h="370840">
                <a:tc>
                  <a:txBody>
                    <a:bodyPr/>
                    <a:lstStyle/>
                    <a:p>
                      <a:endParaRPr lang="en-US" dirty="0"/>
                    </a:p>
                  </a:txBody>
                  <a:tcPr/>
                </a:tc>
                <a:tc>
                  <a:txBody>
                    <a:bodyPr/>
                    <a:lstStyle/>
                    <a:p>
                      <a:r>
                        <a:rPr lang="en-US" b="1" i="1" u="none" dirty="0" smtClean="0"/>
                        <a:t>Micro/Individual</a:t>
                      </a:r>
                      <a:r>
                        <a:rPr lang="en-US" b="1" i="1" u="none" baseline="0" dirty="0" smtClean="0"/>
                        <a:t> </a:t>
                      </a:r>
                    </a:p>
                    <a:p>
                      <a:r>
                        <a:rPr lang="en-US" b="1" i="1" u="none" baseline="0" dirty="0" smtClean="0"/>
                        <a:t>(1-100 records)</a:t>
                      </a:r>
                      <a:endParaRPr lang="en-US" b="1" i="1" u="none" dirty="0"/>
                    </a:p>
                  </a:txBody>
                  <a:tcPr/>
                </a:tc>
                <a:tc>
                  <a:txBody>
                    <a:bodyPr/>
                    <a:lstStyle/>
                    <a:p>
                      <a:r>
                        <a:rPr lang="en-US" b="1" i="1" u="none" dirty="0" err="1" smtClean="0"/>
                        <a:t>Meso</a:t>
                      </a:r>
                      <a:r>
                        <a:rPr lang="en-US" b="1" i="1" u="none" dirty="0" smtClean="0"/>
                        <a:t>/Local </a:t>
                      </a:r>
                    </a:p>
                    <a:p>
                      <a:r>
                        <a:rPr lang="en-US" b="1" i="1" u="none" dirty="0" smtClean="0"/>
                        <a:t>(101-10,000 records)</a:t>
                      </a:r>
                      <a:endParaRPr lang="en-US" b="1" i="1" u="none" dirty="0"/>
                    </a:p>
                  </a:txBody>
                  <a:tcPr/>
                </a:tc>
                <a:tc>
                  <a:txBody>
                    <a:bodyPr/>
                    <a:lstStyle/>
                    <a:p>
                      <a:r>
                        <a:rPr lang="en-US" b="1" i="1" u="none" dirty="0" smtClean="0"/>
                        <a:t>Macro/Global (10,000+ records)</a:t>
                      </a:r>
                      <a:endParaRPr lang="en-US" b="1" i="1" u="none" dirty="0"/>
                    </a:p>
                  </a:txBody>
                  <a:tcPr/>
                </a:tc>
              </a:tr>
              <a:tr h="370840">
                <a:tc>
                  <a:txBody>
                    <a:bodyPr/>
                    <a:lstStyle/>
                    <a:p>
                      <a:r>
                        <a:rPr lang="en-US" b="1" i="1" dirty="0" smtClean="0"/>
                        <a:t>Statistical Analysis/Profiling</a:t>
                      </a:r>
                      <a:endParaRPr lang="en-US" b="1" i="1" dirty="0"/>
                    </a:p>
                  </a:txBody>
                  <a:tcPr/>
                </a:tc>
                <a:tc>
                  <a:txBody>
                    <a:bodyPr/>
                    <a:lstStyle/>
                    <a:p>
                      <a:pPr marL="0" algn="l" defTabSz="914400" rtl="0" eaLnBrk="1" latinLnBrk="0" hangingPunct="1"/>
                      <a:r>
                        <a:rPr lang="en-US" sz="1600" kern="1200" dirty="0" smtClean="0">
                          <a:solidFill>
                            <a:schemeClr val="tx1"/>
                          </a:solidFill>
                          <a:latin typeface="+mn-lt"/>
                          <a:ea typeface="+mn-ea"/>
                          <a:cs typeface="+mn-cs"/>
                        </a:rPr>
                        <a:t>Individual person and their expertise profiles</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r>
                        <a:rPr lang="en-US" sz="1600" kern="1200" dirty="0" smtClean="0">
                          <a:solidFill>
                            <a:schemeClr val="tx1"/>
                          </a:solidFill>
                          <a:latin typeface="+mn-lt"/>
                          <a:ea typeface="+mn-ea"/>
                          <a:cs typeface="+mn-cs"/>
                        </a:rPr>
                        <a:t>Larger labs, centers,</a:t>
                      </a:r>
                    </a:p>
                    <a:p>
                      <a:pPr marL="0" algn="l" defTabSz="914400" rtl="0" eaLnBrk="1" latinLnBrk="0" hangingPunct="1"/>
                      <a:r>
                        <a:rPr lang="en-US" sz="1600" kern="1200" dirty="0" smtClean="0">
                          <a:solidFill>
                            <a:schemeClr val="tx1"/>
                          </a:solidFill>
                          <a:latin typeface="+mn-lt"/>
                          <a:ea typeface="+mn-ea"/>
                          <a:cs typeface="+mn-cs"/>
                        </a:rPr>
                        <a:t>universities, research</a:t>
                      </a:r>
                    </a:p>
                    <a:p>
                      <a:pPr marL="0" algn="l" defTabSz="914400" rtl="0" eaLnBrk="1" latinLnBrk="0" hangingPunct="1"/>
                      <a:r>
                        <a:rPr lang="en-US" sz="1600" kern="1200" dirty="0" smtClean="0">
                          <a:solidFill>
                            <a:schemeClr val="tx1"/>
                          </a:solidFill>
                          <a:latin typeface="+mn-lt"/>
                          <a:ea typeface="+mn-ea"/>
                          <a:cs typeface="+mn-cs"/>
                        </a:rPr>
                        <a:t>domains, or states</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r>
                        <a:rPr lang="en-US" sz="1600" kern="1200" dirty="0" smtClean="0">
                          <a:solidFill>
                            <a:schemeClr val="tx1"/>
                          </a:solidFill>
                          <a:latin typeface="+mn-lt"/>
                          <a:ea typeface="+mn-ea"/>
                          <a:cs typeface="+mn-cs"/>
                        </a:rPr>
                        <a:t>All of NSF, all of USA, all</a:t>
                      </a:r>
                    </a:p>
                    <a:p>
                      <a:pPr marL="0" algn="l" defTabSz="914400" rtl="0" eaLnBrk="1" latinLnBrk="0" hangingPunct="1"/>
                      <a:r>
                        <a:rPr lang="en-US" sz="1600" kern="1200" dirty="0" smtClean="0">
                          <a:solidFill>
                            <a:schemeClr val="tx1"/>
                          </a:solidFill>
                          <a:latin typeface="+mn-lt"/>
                          <a:ea typeface="+mn-ea"/>
                          <a:cs typeface="+mn-cs"/>
                        </a:rPr>
                        <a:t>of science.</a:t>
                      </a:r>
                      <a:endParaRPr lang="en-US" sz="1600" kern="1200" dirty="0">
                        <a:solidFill>
                          <a:schemeClr val="tx1"/>
                        </a:solidFill>
                        <a:latin typeface="+mn-lt"/>
                        <a:ea typeface="+mn-ea"/>
                        <a:cs typeface="+mn-cs"/>
                      </a:endParaRPr>
                    </a:p>
                  </a:txBody>
                  <a:tcPr/>
                </a:tc>
              </a:tr>
              <a:tr h="370840">
                <a:tc>
                  <a:txBody>
                    <a:bodyPr/>
                    <a:lstStyle/>
                    <a:p>
                      <a:r>
                        <a:rPr lang="en-US" b="1" i="1" dirty="0" smtClean="0"/>
                        <a:t>Temporal Analysis (When)</a:t>
                      </a:r>
                      <a:endParaRPr lang="en-US" b="1" i="1" dirty="0"/>
                    </a:p>
                  </a:txBody>
                  <a:tcPr/>
                </a:tc>
                <a:tc>
                  <a:txBody>
                    <a:bodyPr/>
                    <a:lstStyle/>
                    <a:p>
                      <a:pPr marL="0" algn="l" defTabSz="914400" rtl="0" eaLnBrk="1" latinLnBrk="0" hangingPunct="1"/>
                      <a:r>
                        <a:rPr lang="en-US" sz="1600" kern="1200" dirty="0" smtClean="0">
                          <a:solidFill>
                            <a:schemeClr val="tx1"/>
                          </a:solidFill>
                          <a:latin typeface="+mn-lt"/>
                          <a:ea typeface="+mn-ea"/>
                          <a:cs typeface="+mn-cs"/>
                        </a:rPr>
                        <a:t>Funding portfolio of</a:t>
                      </a:r>
                    </a:p>
                    <a:p>
                      <a:pPr marL="0" algn="l" defTabSz="914400" rtl="0" eaLnBrk="1" latinLnBrk="0" hangingPunct="1"/>
                      <a:r>
                        <a:rPr lang="en-US" sz="1600" kern="1200" dirty="0" smtClean="0">
                          <a:solidFill>
                            <a:schemeClr val="tx1"/>
                          </a:solidFill>
                          <a:latin typeface="+mn-lt"/>
                          <a:ea typeface="+mn-ea"/>
                          <a:cs typeface="+mn-cs"/>
                        </a:rPr>
                        <a:t>one individual</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r>
                        <a:rPr lang="en-US" sz="1600" kern="1200" dirty="0" smtClean="0">
                          <a:solidFill>
                            <a:schemeClr val="tx1"/>
                          </a:solidFill>
                          <a:latin typeface="+mn-lt"/>
                          <a:ea typeface="+mn-ea"/>
                          <a:cs typeface="+mn-cs"/>
                        </a:rPr>
                        <a:t>Mapping topic bursts</a:t>
                      </a:r>
                    </a:p>
                    <a:p>
                      <a:pPr marL="0" algn="l" defTabSz="914400" rtl="0" eaLnBrk="1" latinLnBrk="0" hangingPunct="1"/>
                      <a:r>
                        <a:rPr lang="en-US" sz="1600" kern="1200" dirty="0" smtClean="0">
                          <a:solidFill>
                            <a:schemeClr val="tx1"/>
                          </a:solidFill>
                          <a:latin typeface="+mn-lt"/>
                          <a:ea typeface="+mn-ea"/>
                          <a:cs typeface="+mn-cs"/>
                        </a:rPr>
                        <a:t>in 20 years of PNAS</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r>
                        <a:rPr lang="en-US" sz="1600" kern="1200" dirty="0" smtClean="0">
                          <a:solidFill>
                            <a:schemeClr val="tx1"/>
                          </a:solidFill>
                          <a:latin typeface="+mn-lt"/>
                          <a:ea typeface="+mn-ea"/>
                          <a:cs typeface="+mn-cs"/>
                        </a:rPr>
                        <a:t>113 years of physics</a:t>
                      </a:r>
                    </a:p>
                    <a:p>
                      <a:pPr marL="0" algn="l" defTabSz="914400" rtl="0" eaLnBrk="1" latinLnBrk="0" hangingPunct="1"/>
                      <a:r>
                        <a:rPr lang="en-US" sz="1600" kern="1200" dirty="0" smtClean="0">
                          <a:solidFill>
                            <a:schemeClr val="tx1"/>
                          </a:solidFill>
                          <a:latin typeface="+mn-lt"/>
                          <a:ea typeface="+mn-ea"/>
                          <a:cs typeface="+mn-cs"/>
                        </a:rPr>
                        <a:t>research</a:t>
                      </a:r>
                      <a:endParaRPr lang="en-US" sz="1600" kern="1200" dirty="0">
                        <a:solidFill>
                          <a:schemeClr val="tx1"/>
                        </a:solidFill>
                        <a:latin typeface="+mn-lt"/>
                        <a:ea typeface="+mn-ea"/>
                        <a:cs typeface="+mn-cs"/>
                      </a:endParaRPr>
                    </a:p>
                  </a:txBody>
                  <a:tcPr/>
                </a:tc>
              </a:tr>
              <a:tr h="370840">
                <a:tc>
                  <a:txBody>
                    <a:bodyPr/>
                    <a:lstStyle/>
                    <a:p>
                      <a:r>
                        <a:rPr lang="en-US" b="1" i="1" dirty="0" smtClean="0"/>
                        <a:t>Geospatial Analysis</a:t>
                      </a:r>
                      <a:r>
                        <a:rPr lang="en-US" b="1" i="1" baseline="0" dirty="0" smtClean="0"/>
                        <a:t> (Where)</a:t>
                      </a:r>
                      <a:endParaRPr lang="en-US" b="1" i="1" dirty="0"/>
                    </a:p>
                  </a:txBody>
                  <a:tcPr/>
                </a:tc>
                <a:tc>
                  <a:txBody>
                    <a:bodyPr/>
                    <a:lstStyle/>
                    <a:p>
                      <a:pPr marL="0" algn="l" defTabSz="914400" rtl="0" eaLnBrk="1" latinLnBrk="0" hangingPunct="1"/>
                      <a:r>
                        <a:rPr lang="en-US" sz="1600" kern="1200" dirty="0" smtClean="0">
                          <a:solidFill>
                            <a:schemeClr val="tx1"/>
                          </a:solidFill>
                          <a:latin typeface="+mn-lt"/>
                          <a:ea typeface="+mn-ea"/>
                          <a:cs typeface="+mn-cs"/>
                        </a:rPr>
                        <a:t>Career trajectory of </a:t>
                      </a:r>
                    </a:p>
                    <a:p>
                      <a:pPr marL="0" algn="l" defTabSz="914400" rtl="0" eaLnBrk="1" latinLnBrk="0" hangingPunct="1"/>
                      <a:r>
                        <a:rPr lang="en-US" sz="1600" kern="1200" dirty="0" smtClean="0">
                          <a:solidFill>
                            <a:schemeClr val="tx1"/>
                          </a:solidFill>
                          <a:latin typeface="+mn-lt"/>
                          <a:ea typeface="+mn-ea"/>
                          <a:cs typeface="+mn-cs"/>
                        </a:rPr>
                        <a:t>one individual </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r>
                        <a:rPr lang="en-US" sz="1600" kern="1200" dirty="0" smtClean="0">
                          <a:solidFill>
                            <a:schemeClr val="tx1"/>
                          </a:solidFill>
                          <a:latin typeface="+mn-lt"/>
                          <a:ea typeface="+mn-ea"/>
                          <a:cs typeface="+mn-cs"/>
                        </a:rPr>
                        <a:t>Mapping a state’s</a:t>
                      </a:r>
                    </a:p>
                    <a:p>
                      <a:pPr marL="0" algn="l" defTabSz="914400" rtl="0" eaLnBrk="1" latinLnBrk="0" hangingPunct="1"/>
                      <a:r>
                        <a:rPr lang="en-US" sz="1600" kern="1200" dirty="0" smtClean="0">
                          <a:solidFill>
                            <a:schemeClr val="tx1"/>
                          </a:solidFill>
                          <a:latin typeface="+mn-lt"/>
                          <a:ea typeface="+mn-ea"/>
                          <a:cs typeface="+mn-cs"/>
                        </a:rPr>
                        <a:t>intellectual landscape</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r>
                        <a:rPr lang="en-US" sz="1600" kern="1200" dirty="0" smtClean="0">
                          <a:solidFill>
                            <a:schemeClr val="tx1"/>
                          </a:solidFill>
                          <a:latin typeface="+mn-lt"/>
                          <a:ea typeface="+mn-ea"/>
                          <a:cs typeface="+mn-cs"/>
                        </a:rPr>
                        <a:t>PNAS publications</a:t>
                      </a:r>
                      <a:endParaRPr lang="en-US" sz="1600" kern="1200" dirty="0">
                        <a:solidFill>
                          <a:schemeClr val="tx1"/>
                        </a:solidFill>
                        <a:latin typeface="+mn-lt"/>
                        <a:ea typeface="+mn-ea"/>
                        <a:cs typeface="+mn-cs"/>
                      </a:endParaRPr>
                    </a:p>
                  </a:txBody>
                  <a:tcPr/>
                </a:tc>
              </a:tr>
              <a:tr h="370840">
                <a:tc>
                  <a:txBody>
                    <a:bodyPr/>
                    <a:lstStyle/>
                    <a:p>
                      <a:r>
                        <a:rPr lang="en-US" b="1" i="1" dirty="0" smtClean="0"/>
                        <a:t>Topical Analysis (What)</a:t>
                      </a:r>
                      <a:endParaRPr lang="en-US" b="1" i="1" dirty="0"/>
                    </a:p>
                  </a:txBody>
                  <a:tcPr/>
                </a:tc>
                <a:tc>
                  <a:txBody>
                    <a:bodyPr/>
                    <a:lstStyle/>
                    <a:p>
                      <a:pPr marL="0" algn="l" defTabSz="914400" rtl="0" eaLnBrk="1" latinLnBrk="0" hangingPunct="1"/>
                      <a:r>
                        <a:rPr lang="en-US" sz="1600" kern="1200" dirty="0" smtClean="0">
                          <a:solidFill>
                            <a:schemeClr val="tx1"/>
                          </a:solidFill>
                          <a:latin typeface="+mn-lt"/>
                          <a:ea typeface="+mn-ea"/>
                          <a:cs typeface="+mn-cs"/>
                        </a:rPr>
                        <a:t>Base knowledge from</a:t>
                      </a:r>
                    </a:p>
                    <a:p>
                      <a:pPr marL="0" algn="l" defTabSz="914400" rtl="0" eaLnBrk="1" latinLnBrk="0" hangingPunct="1"/>
                      <a:r>
                        <a:rPr lang="en-US" sz="1600" kern="1200" dirty="0" smtClean="0">
                          <a:solidFill>
                            <a:schemeClr val="tx1"/>
                          </a:solidFill>
                          <a:latin typeface="+mn-lt"/>
                          <a:ea typeface="+mn-ea"/>
                          <a:cs typeface="+mn-cs"/>
                        </a:rPr>
                        <a:t>which one grant draws</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r>
                        <a:rPr lang="en-US" sz="1600" kern="1200" dirty="0" smtClean="0">
                          <a:solidFill>
                            <a:schemeClr val="tx1"/>
                          </a:solidFill>
                          <a:latin typeface="+mn-lt"/>
                          <a:ea typeface="+mn-ea"/>
                          <a:cs typeface="+mn-cs"/>
                        </a:rPr>
                        <a:t>Knowledge flows in</a:t>
                      </a:r>
                    </a:p>
                    <a:p>
                      <a:pPr marL="0" algn="l" defTabSz="914400" rtl="0" eaLnBrk="1" latinLnBrk="0" hangingPunct="1"/>
                      <a:r>
                        <a:rPr lang="en-US" sz="1600" kern="1200" dirty="0" smtClean="0">
                          <a:solidFill>
                            <a:schemeClr val="tx1"/>
                          </a:solidFill>
                          <a:latin typeface="+mn-lt"/>
                          <a:ea typeface="+mn-ea"/>
                          <a:cs typeface="+mn-cs"/>
                        </a:rPr>
                        <a:t>chemistry research</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r>
                        <a:rPr lang="en-US" sz="1600" kern="1200" dirty="0" err="1" smtClean="0">
                          <a:solidFill>
                            <a:schemeClr val="tx1"/>
                          </a:solidFill>
                          <a:latin typeface="+mn-lt"/>
                          <a:ea typeface="+mn-ea"/>
                          <a:cs typeface="+mn-cs"/>
                        </a:rPr>
                        <a:t>VxOrd</a:t>
                      </a:r>
                      <a:r>
                        <a:rPr lang="en-US" sz="1600" kern="1200" dirty="0" smtClean="0">
                          <a:solidFill>
                            <a:schemeClr val="tx1"/>
                          </a:solidFill>
                          <a:latin typeface="+mn-lt"/>
                          <a:ea typeface="+mn-ea"/>
                          <a:cs typeface="+mn-cs"/>
                        </a:rPr>
                        <a:t>/Topic maps of</a:t>
                      </a:r>
                    </a:p>
                    <a:p>
                      <a:pPr marL="0" algn="l" defTabSz="914400" rtl="0" eaLnBrk="1" latinLnBrk="0" hangingPunct="1"/>
                      <a:r>
                        <a:rPr lang="en-US" sz="1600" kern="1200" dirty="0" smtClean="0">
                          <a:solidFill>
                            <a:schemeClr val="tx1"/>
                          </a:solidFill>
                          <a:latin typeface="+mn-lt"/>
                          <a:ea typeface="+mn-ea"/>
                          <a:cs typeface="+mn-cs"/>
                        </a:rPr>
                        <a:t>NIH funding</a:t>
                      </a:r>
                    </a:p>
                  </a:txBody>
                  <a:tcPr/>
                </a:tc>
              </a:tr>
              <a:tr h="370840">
                <a:tc>
                  <a:txBody>
                    <a:bodyPr/>
                    <a:lstStyle/>
                    <a:p>
                      <a:r>
                        <a:rPr lang="en-US" b="1" i="1" dirty="0" smtClean="0"/>
                        <a:t>Network Analysis (With Whom)</a:t>
                      </a:r>
                      <a:endParaRPr lang="en-US" b="1" i="1" dirty="0"/>
                    </a:p>
                  </a:txBody>
                  <a:tcPr/>
                </a:tc>
                <a:tc>
                  <a:txBody>
                    <a:bodyPr/>
                    <a:lstStyle/>
                    <a:p>
                      <a:pPr marL="0" algn="l" defTabSz="914400" rtl="0" eaLnBrk="1" latinLnBrk="0" hangingPunct="1"/>
                      <a:r>
                        <a:rPr lang="en-US" sz="1600" kern="1200" dirty="0" smtClean="0">
                          <a:solidFill>
                            <a:schemeClr val="tx1"/>
                          </a:solidFill>
                          <a:latin typeface="+mn-lt"/>
                          <a:ea typeface="+mn-ea"/>
                          <a:cs typeface="+mn-cs"/>
                        </a:rPr>
                        <a:t>NSF Co‐PI network of</a:t>
                      </a:r>
                    </a:p>
                    <a:p>
                      <a:pPr marL="0" algn="l" defTabSz="914400" rtl="0" eaLnBrk="1" latinLnBrk="0" hangingPunct="1"/>
                      <a:r>
                        <a:rPr lang="en-US" sz="1600" kern="1200" dirty="0" smtClean="0">
                          <a:solidFill>
                            <a:schemeClr val="tx1"/>
                          </a:solidFill>
                          <a:latin typeface="+mn-lt"/>
                          <a:ea typeface="+mn-ea"/>
                          <a:cs typeface="+mn-cs"/>
                        </a:rPr>
                        <a:t>one individual </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r>
                        <a:rPr lang="en-US" sz="1600" kern="1200" dirty="0" smtClean="0">
                          <a:solidFill>
                            <a:schemeClr val="tx1"/>
                          </a:solidFill>
                          <a:latin typeface="+mn-lt"/>
                          <a:ea typeface="+mn-ea"/>
                          <a:cs typeface="+mn-cs"/>
                        </a:rPr>
                        <a:t>Co‐author network  </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r>
                        <a:rPr lang="en-US" sz="1600" kern="1200" dirty="0" smtClean="0">
                          <a:solidFill>
                            <a:schemeClr val="tx1"/>
                          </a:solidFill>
                          <a:latin typeface="+mn-lt"/>
                          <a:ea typeface="+mn-ea"/>
                          <a:cs typeface="+mn-cs"/>
                        </a:rPr>
                        <a:t>NIH’s core competency</a:t>
                      </a:r>
                    </a:p>
                  </a:txBody>
                  <a:tcPr/>
                </a:tc>
              </a:tr>
            </a:tbl>
          </a:graphicData>
        </a:graphic>
      </p:graphicFrame>
    </p:spTree>
    <p:extLst>
      <p:ext uri="{BB962C8B-B14F-4D97-AF65-F5344CB8AC3E}">
        <p14:creationId xmlns:p14="http://schemas.microsoft.com/office/powerpoint/2010/main" val="24717014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19</a:t>
            </a:fld>
            <a:endParaRPr lang="en-US"/>
          </a:p>
        </p:txBody>
      </p:sp>
      <p:sp>
        <p:nvSpPr>
          <p:cNvPr id="5" name="文本框 4"/>
          <p:cNvSpPr txBox="1"/>
          <p:nvPr/>
        </p:nvSpPr>
        <p:spPr>
          <a:xfrm>
            <a:off x="468630" y="4484204"/>
            <a:ext cx="5352747" cy="584775"/>
          </a:xfrm>
          <a:prstGeom prst="rect">
            <a:avLst/>
          </a:prstGeom>
          <a:noFill/>
        </p:spPr>
        <p:txBody>
          <a:bodyPr wrap="none" rtlCol="0">
            <a:spAutoFit/>
          </a:bodyPr>
          <a:lstStyle/>
          <a:p>
            <a:r>
              <a:rPr lang="en-US" sz="3200" dirty="0" smtClean="0">
                <a:latin typeface="Segoe UI Black" panose="020B0A02040204020203" pitchFamily="34" charset="0"/>
                <a:ea typeface="Segoe UI Black" panose="020B0A02040204020203" pitchFamily="34" charset="0"/>
                <a:cs typeface="Segoe UI Black" panose="020B0A02040204020203" pitchFamily="34" charset="0"/>
              </a:rPr>
              <a:t>A Visualization Workflow</a:t>
            </a:r>
            <a:endParaRPr lang="en-US" sz="32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文本框 5"/>
          <p:cNvSpPr txBox="1"/>
          <p:nvPr/>
        </p:nvSpPr>
        <p:spPr>
          <a:xfrm>
            <a:off x="468629" y="5068979"/>
            <a:ext cx="7403162" cy="1477328"/>
          </a:xfrm>
          <a:prstGeom prst="rect">
            <a:avLst/>
          </a:prstGeom>
          <a:noFill/>
        </p:spPr>
        <p:txBody>
          <a:bodyPr wrap="square" rtlCol="0">
            <a:spAutoFit/>
          </a:bodyPr>
          <a:lstStyle/>
          <a:p>
            <a:r>
              <a:rPr lang="en-US" dirty="0" smtClean="0"/>
              <a:t>A needs-driven workflow</a:t>
            </a:r>
          </a:p>
          <a:p>
            <a:pPr marL="285750" indent="-285750">
              <a:buFont typeface="Arial" panose="020B0604020202020204" pitchFamily="34" charset="0"/>
              <a:buChar char="•"/>
            </a:pPr>
            <a:r>
              <a:rPr lang="en-US" dirty="0" smtClean="0"/>
              <a:t>How to select visualization types?</a:t>
            </a:r>
          </a:p>
          <a:p>
            <a:pPr marL="285750" indent="-285750">
              <a:buFont typeface="Arial" panose="020B0604020202020204" pitchFamily="34" charset="0"/>
              <a:buChar char="•"/>
            </a:pPr>
            <a:r>
              <a:rPr lang="en-US" dirty="0" smtClean="0"/>
              <a:t>How to visually encode data?</a:t>
            </a:r>
          </a:p>
          <a:p>
            <a:pPr marL="285750" indent="-285750">
              <a:buFont typeface="Arial" panose="020B0604020202020204" pitchFamily="34" charset="0"/>
              <a:buChar char="•"/>
            </a:pPr>
            <a:r>
              <a:rPr lang="en-US" dirty="0" smtClean="0"/>
              <a:t>How to visualize dynamically? – Animation and Interaction</a:t>
            </a:r>
          </a:p>
          <a:p>
            <a:r>
              <a:rPr lang="en-US" dirty="0" smtClean="0"/>
              <a:t>Some principles for designing good visualizations.</a:t>
            </a:r>
          </a:p>
        </p:txBody>
      </p:sp>
    </p:spTree>
    <p:extLst>
      <p:ext uri="{BB962C8B-B14F-4D97-AF65-F5344CB8AC3E}">
        <p14:creationId xmlns:p14="http://schemas.microsoft.com/office/powerpoint/2010/main" val="3904828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smtClean="0">
                <a:latin typeface="Segoe UI" panose="020B0502040204020203" pitchFamily="34" charset="0"/>
                <a:cs typeface="Segoe UI" panose="020B0502040204020203" pitchFamily="34" charset="0"/>
              </a:rPr>
              <a:t>Outline</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normAutofit/>
          </a:bodyPr>
          <a:lstStyle/>
          <a:p>
            <a:r>
              <a:rPr lang="en-US" dirty="0" smtClean="0"/>
              <a:t>Overview</a:t>
            </a:r>
          </a:p>
          <a:p>
            <a:r>
              <a:rPr lang="en-US" dirty="0" smtClean="0"/>
              <a:t>A Visualization Framework</a:t>
            </a:r>
          </a:p>
          <a:p>
            <a:r>
              <a:rPr lang="en-US" dirty="0" smtClean="0"/>
              <a:t>A Visualization Workflow</a:t>
            </a:r>
            <a:endParaRPr lang="en-US" dirty="0"/>
          </a:p>
          <a:p>
            <a:r>
              <a:rPr lang="en-US" dirty="0" smtClean="0"/>
              <a:t>Evaluation Research of Information Visualization</a:t>
            </a:r>
          </a:p>
          <a:p>
            <a:r>
              <a:rPr lang="en-US" dirty="0" smtClean="0"/>
              <a:t>Tools Overview</a:t>
            </a:r>
          </a:p>
          <a:p>
            <a:r>
              <a:rPr lang="en-US" dirty="0" smtClean="0"/>
              <a:t>Resources</a:t>
            </a: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2</a:t>
            </a:fld>
            <a:endParaRPr lang="en-US"/>
          </a:p>
        </p:txBody>
      </p:sp>
    </p:spTree>
    <p:extLst>
      <p:ext uri="{BB962C8B-B14F-4D97-AF65-F5344CB8AC3E}">
        <p14:creationId xmlns:p14="http://schemas.microsoft.com/office/powerpoint/2010/main" val="1732826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Comparing Two Workflows</a:t>
            </a:r>
          </a:p>
        </p:txBody>
      </p:sp>
      <p:sp>
        <p:nvSpPr>
          <p:cNvPr id="5" name="内容占位符 4"/>
          <p:cNvSpPr>
            <a:spLocks noGrp="1"/>
          </p:cNvSpPr>
          <p:nvPr>
            <p:ph sz="half" idx="1"/>
          </p:nvPr>
        </p:nvSpPr>
        <p:spPr/>
        <p:txBody>
          <a:bodyPr>
            <a:normAutofit/>
          </a:bodyPr>
          <a:lstStyle/>
          <a:p>
            <a:r>
              <a:rPr lang="en-US" dirty="0" err="1" smtClean="0"/>
              <a:t>Börner</a:t>
            </a:r>
            <a:r>
              <a:rPr lang="en-US" dirty="0" smtClean="0"/>
              <a:t> (2014) – </a:t>
            </a:r>
            <a:r>
              <a:rPr lang="en-US" i="1" dirty="0" smtClean="0"/>
              <a:t>Visual Insights</a:t>
            </a:r>
          </a:p>
          <a:p>
            <a:pPr lvl="1"/>
            <a:r>
              <a:rPr lang="en-US" dirty="0" smtClean="0"/>
              <a:t>Read data</a:t>
            </a:r>
          </a:p>
          <a:p>
            <a:pPr lvl="2"/>
            <a:endParaRPr lang="en-US" dirty="0" smtClean="0"/>
          </a:p>
          <a:p>
            <a:pPr lvl="1"/>
            <a:r>
              <a:rPr lang="en-US" dirty="0" smtClean="0"/>
              <a:t>Analyze data</a:t>
            </a:r>
          </a:p>
          <a:p>
            <a:pPr lvl="2"/>
            <a:endParaRPr lang="en-US" dirty="0" smtClean="0"/>
          </a:p>
          <a:p>
            <a:pPr lvl="1"/>
            <a:r>
              <a:rPr lang="en-US" dirty="0" smtClean="0"/>
              <a:t>Visualize</a:t>
            </a:r>
          </a:p>
          <a:p>
            <a:pPr lvl="2"/>
            <a:r>
              <a:rPr lang="en-US" dirty="0" smtClean="0"/>
              <a:t>Select vis. types</a:t>
            </a:r>
          </a:p>
          <a:p>
            <a:pPr lvl="2"/>
            <a:r>
              <a:rPr lang="en-US" dirty="0" smtClean="0"/>
              <a:t>Overlay data</a:t>
            </a:r>
          </a:p>
          <a:p>
            <a:pPr lvl="2"/>
            <a:r>
              <a:rPr lang="en-US" dirty="0" smtClean="0"/>
              <a:t>Visually encode data</a:t>
            </a:r>
          </a:p>
          <a:p>
            <a:pPr lvl="1"/>
            <a:r>
              <a:rPr lang="en-US" dirty="0" smtClean="0"/>
              <a:t>Deploy</a:t>
            </a:r>
            <a:endParaRPr lang="en-US" dirty="0"/>
          </a:p>
        </p:txBody>
      </p:sp>
      <p:sp>
        <p:nvSpPr>
          <p:cNvPr id="6" name="内容占位符 5"/>
          <p:cNvSpPr>
            <a:spLocks noGrp="1"/>
          </p:cNvSpPr>
          <p:nvPr>
            <p:ph sz="half" idx="2"/>
          </p:nvPr>
        </p:nvSpPr>
        <p:spPr/>
        <p:txBody>
          <a:bodyPr>
            <a:normAutofit/>
          </a:bodyPr>
          <a:lstStyle/>
          <a:p>
            <a:r>
              <a:rPr lang="en-US" dirty="0" smtClean="0"/>
              <a:t>Fry (2007) – </a:t>
            </a:r>
            <a:r>
              <a:rPr lang="en-US" i="1" dirty="0" smtClean="0"/>
              <a:t>Visualizing Data</a:t>
            </a:r>
          </a:p>
          <a:p>
            <a:pPr lvl="1"/>
            <a:r>
              <a:rPr lang="en-US" dirty="0"/>
              <a:t>Acquire</a:t>
            </a:r>
          </a:p>
          <a:p>
            <a:pPr lvl="1"/>
            <a:r>
              <a:rPr lang="en-US" dirty="0"/>
              <a:t>Parse</a:t>
            </a:r>
          </a:p>
          <a:p>
            <a:pPr lvl="1"/>
            <a:r>
              <a:rPr lang="en-US" dirty="0"/>
              <a:t>Filter</a:t>
            </a:r>
          </a:p>
          <a:p>
            <a:pPr lvl="1"/>
            <a:r>
              <a:rPr lang="en-US" dirty="0"/>
              <a:t>Mine</a:t>
            </a:r>
          </a:p>
          <a:p>
            <a:pPr lvl="1"/>
            <a:r>
              <a:rPr lang="en-US" dirty="0"/>
              <a:t>Represent</a:t>
            </a:r>
          </a:p>
          <a:p>
            <a:pPr lvl="1"/>
            <a:r>
              <a:rPr lang="en-US" dirty="0"/>
              <a:t>Refine</a:t>
            </a:r>
          </a:p>
          <a:p>
            <a:pPr lvl="1"/>
            <a:r>
              <a:rPr lang="en-US" dirty="0"/>
              <a:t>Interact</a:t>
            </a:r>
          </a:p>
          <a:p>
            <a:pPr lvl="1"/>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20</a:t>
            </a:fld>
            <a:endParaRPr lang="en-US"/>
          </a:p>
        </p:txBody>
      </p:sp>
      <p:cxnSp>
        <p:nvCxnSpPr>
          <p:cNvPr id="8" name="直接箭头连接符 7"/>
          <p:cNvCxnSpPr/>
          <p:nvPr/>
        </p:nvCxnSpPr>
        <p:spPr>
          <a:xfrm>
            <a:off x="3957145" y="2853559"/>
            <a:ext cx="107205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a:off x="3957145" y="2853559"/>
            <a:ext cx="1072055" cy="34684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a:off x="3957145" y="3626069"/>
            <a:ext cx="107205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a:off x="3957145" y="3626069"/>
            <a:ext cx="1072055" cy="39036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3951233" y="4315975"/>
            <a:ext cx="1077967" cy="8260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3951233" y="4315975"/>
            <a:ext cx="1077967" cy="4609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6168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Needs‐Driven Workflow</a:t>
            </a:r>
          </a:p>
        </p:txBody>
      </p:sp>
      <p:sp>
        <p:nvSpPr>
          <p:cNvPr id="5" name="灯片编号占位符 4"/>
          <p:cNvSpPr>
            <a:spLocks noGrp="1"/>
          </p:cNvSpPr>
          <p:nvPr>
            <p:ph type="sldNum" sz="quarter" idx="12"/>
          </p:nvPr>
        </p:nvSpPr>
        <p:spPr/>
        <p:txBody>
          <a:bodyPr/>
          <a:lstStyle/>
          <a:p>
            <a:fld id="{5EEDA49D-2C12-4445-8988-A9D5F93F6E8A}" type="slidenum">
              <a:rPr lang="en-US" smtClean="0"/>
              <a:t>21</a:t>
            </a:fld>
            <a:endParaRPr lang="en-US"/>
          </a:p>
        </p:txBody>
      </p:sp>
      <p:pic>
        <p:nvPicPr>
          <p:cNvPr id="10" name="内容占位符 7"/>
          <p:cNvPicPr>
            <a:picLocks noChangeAspect="1"/>
          </p:cNvPicPr>
          <p:nvPr/>
        </p:nvPicPr>
        <p:blipFill rotWithShape="1">
          <a:blip r:embed="rId2"/>
          <a:srcRect l="1" t="63604" r="44956"/>
          <a:stretch/>
        </p:blipFill>
        <p:spPr>
          <a:xfrm>
            <a:off x="700580" y="4578556"/>
            <a:ext cx="4261945" cy="1904725"/>
          </a:xfrm>
          <a:prstGeom prst="rect">
            <a:avLst/>
          </a:prstGeom>
        </p:spPr>
      </p:pic>
      <p:pic>
        <p:nvPicPr>
          <p:cNvPr id="8" name="内容占位符 7"/>
          <p:cNvPicPr>
            <a:picLocks noGrp="1" noChangeAspect="1"/>
          </p:cNvPicPr>
          <p:nvPr>
            <p:ph idx="1"/>
          </p:nvPr>
        </p:nvPicPr>
        <p:blipFill rotWithShape="1">
          <a:blip r:embed="rId2"/>
          <a:srcRect l="-1" t="5050" r="75845" b="53996"/>
          <a:stretch/>
        </p:blipFill>
        <p:spPr>
          <a:xfrm>
            <a:off x="700581" y="1514391"/>
            <a:ext cx="1870342" cy="2143209"/>
          </a:xfrm>
          <a:prstGeom prst="rect">
            <a:avLst/>
          </a:prstGeom>
        </p:spPr>
      </p:pic>
      <p:pic>
        <p:nvPicPr>
          <p:cNvPr id="13" name="内容占位符 7"/>
          <p:cNvPicPr>
            <a:picLocks noChangeAspect="1"/>
          </p:cNvPicPr>
          <p:nvPr/>
        </p:nvPicPr>
        <p:blipFill rotWithShape="1">
          <a:blip r:embed="rId2"/>
          <a:srcRect t="46890" r="50856" b="37536"/>
          <a:stretch/>
        </p:blipFill>
        <p:spPr>
          <a:xfrm>
            <a:off x="700580" y="3701386"/>
            <a:ext cx="3805159" cy="815008"/>
          </a:xfrm>
          <a:prstGeom prst="rect">
            <a:avLst/>
          </a:prstGeom>
        </p:spPr>
      </p:pic>
      <p:pic>
        <p:nvPicPr>
          <p:cNvPr id="14" name="内容占位符 7"/>
          <p:cNvPicPr>
            <a:picLocks noChangeAspect="1"/>
          </p:cNvPicPr>
          <p:nvPr/>
        </p:nvPicPr>
        <p:blipFill rotWithShape="1">
          <a:blip r:embed="rId2"/>
          <a:srcRect l="23813" t="5049" r="36821" b="73749"/>
          <a:stretch/>
        </p:blipFill>
        <p:spPr>
          <a:xfrm>
            <a:off x="2534063" y="1514390"/>
            <a:ext cx="3048001" cy="1109539"/>
          </a:xfrm>
          <a:prstGeom prst="rect">
            <a:avLst/>
          </a:prstGeom>
        </p:spPr>
      </p:pic>
      <p:pic>
        <p:nvPicPr>
          <p:cNvPr id="11" name="内容占位符 7"/>
          <p:cNvPicPr>
            <a:picLocks noChangeAspect="1"/>
          </p:cNvPicPr>
          <p:nvPr/>
        </p:nvPicPr>
        <p:blipFill rotWithShape="1">
          <a:blip r:embed="rId2"/>
          <a:srcRect l="55307" t="5049"/>
          <a:stretch/>
        </p:blipFill>
        <p:spPr>
          <a:xfrm>
            <a:off x="4981575" y="1514321"/>
            <a:ext cx="3460603" cy="4968960"/>
          </a:xfrm>
          <a:prstGeom prst="rect">
            <a:avLst/>
          </a:prstGeom>
        </p:spPr>
      </p:pic>
      <p:sp>
        <p:nvSpPr>
          <p:cNvPr id="9" name="文本框 8"/>
          <p:cNvSpPr txBox="1"/>
          <p:nvPr/>
        </p:nvSpPr>
        <p:spPr>
          <a:xfrm>
            <a:off x="7024236" y="6104424"/>
            <a:ext cx="1491114" cy="369332"/>
          </a:xfrm>
          <a:prstGeom prst="rect">
            <a:avLst/>
          </a:prstGeom>
          <a:noFill/>
        </p:spPr>
        <p:txBody>
          <a:bodyPr wrap="none" rtlCol="0">
            <a:spAutoFit/>
          </a:bodyPr>
          <a:lstStyle/>
          <a:p>
            <a:r>
              <a:rPr lang="en-US" dirty="0" err="1"/>
              <a:t>Börner</a:t>
            </a:r>
            <a:r>
              <a:rPr lang="en-US" dirty="0"/>
              <a:t> (2014)</a:t>
            </a:r>
          </a:p>
        </p:txBody>
      </p:sp>
    </p:spTree>
    <p:extLst>
      <p:ext uri="{BB962C8B-B14F-4D97-AF65-F5344CB8AC3E}">
        <p14:creationId xmlns:p14="http://schemas.microsoft.com/office/powerpoint/2010/main" val="81069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Needs‐Driven </a:t>
            </a:r>
            <a:r>
              <a:rPr lang="en-US" sz="3600" b="1" dirty="0" smtClean="0">
                <a:latin typeface="Segoe UI" panose="020B0502040204020203" pitchFamily="34" charset="0"/>
                <a:cs typeface="Segoe UI" panose="020B0502040204020203" pitchFamily="34" charset="0"/>
              </a:rPr>
              <a:t>Workflow – Select Visualization Type</a:t>
            </a:r>
            <a:endParaRPr lang="en-US" sz="3600" b="1" dirty="0">
              <a:latin typeface="Segoe UI" panose="020B0502040204020203" pitchFamily="34" charset="0"/>
              <a:cs typeface="Segoe UI" panose="020B0502040204020203" pitchFamily="34" charset="0"/>
            </a:endParaRPr>
          </a:p>
        </p:txBody>
      </p:sp>
      <p:pic>
        <p:nvPicPr>
          <p:cNvPr id="8" name="内容占位符 7"/>
          <p:cNvPicPr>
            <a:picLocks noGrp="1" noChangeAspect="1"/>
          </p:cNvPicPr>
          <p:nvPr>
            <p:ph idx="1"/>
          </p:nvPr>
        </p:nvPicPr>
        <p:blipFill rotWithShape="1">
          <a:blip r:embed="rId2"/>
          <a:srcRect t="5049"/>
          <a:stretch/>
        </p:blipFill>
        <p:spPr>
          <a:xfrm>
            <a:off x="700580" y="1514391"/>
            <a:ext cx="7742840" cy="4968960"/>
          </a:xfrm>
          <a:prstGeom prst="rect">
            <a:avLst/>
          </a:prstGeom>
        </p:spPr>
      </p:pic>
      <p:sp>
        <p:nvSpPr>
          <p:cNvPr id="5" name="灯片编号占位符 4"/>
          <p:cNvSpPr>
            <a:spLocks noGrp="1"/>
          </p:cNvSpPr>
          <p:nvPr>
            <p:ph type="sldNum" sz="quarter" idx="12"/>
          </p:nvPr>
        </p:nvSpPr>
        <p:spPr/>
        <p:txBody>
          <a:bodyPr/>
          <a:lstStyle/>
          <a:p>
            <a:fld id="{5EEDA49D-2C12-4445-8988-A9D5F93F6E8A}" type="slidenum">
              <a:rPr lang="en-US" smtClean="0"/>
              <a:t>22</a:t>
            </a:fld>
            <a:endParaRPr lang="en-US"/>
          </a:p>
        </p:txBody>
      </p:sp>
      <p:sp>
        <p:nvSpPr>
          <p:cNvPr id="9" name="文本框 8"/>
          <p:cNvSpPr txBox="1"/>
          <p:nvPr/>
        </p:nvSpPr>
        <p:spPr>
          <a:xfrm>
            <a:off x="7024236" y="6104424"/>
            <a:ext cx="1491114" cy="369332"/>
          </a:xfrm>
          <a:prstGeom prst="rect">
            <a:avLst/>
          </a:prstGeom>
          <a:noFill/>
        </p:spPr>
        <p:txBody>
          <a:bodyPr wrap="none" rtlCol="0">
            <a:spAutoFit/>
          </a:bodyPr>
          <a:lstStyle/>
          <a:p>
            <a:r>
              <a:rPr lang="en-US" dirty="0" err="1"/>
              <a:t>Börner</a:t>
            </a:r>
            <a:r>
              <a:rPr lang="en-US" dirty="0"/>
              <a:t> (2014)</a:t>
            </a:r>
          </a:p>
        </p:txBody>
      </p:sp>
      <p:sp>
        <p:nvSpPr>
          <p:cNvPr id="2" name="矩形 1"/>
          <p:cNvSpPr/>
          <p:nvPr/>
        </p:nvSpPr>
        <p:spPr>
          <a:xfrm>
            <a:off x="5526157" y="4866478"/>
            <a:ext cx="2917263" cy="124754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75226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Types</a:t>
            </a:r>
          </a:p>
        </p:txBody>
      </p:sp>
      <p:sp>
        <p:nvSpPr>
          <p:cNvPr id="3" name="内容占位符 2"/>
          <p:cNvSpPr>
            <a:spLocks noGrp="1"/>
          </p:cNvSpPr>
          <p:nvPr>
            <p:ph idx="1"/>
          </p:nvPr>
        </p:nvSpPr>
        <p:spPr/>
        <p:txBody>
          <a:bodyPr>
            <a:normAutofit fontScale="85000" lnSpcReduction="20000"/>
          </a:bodyPr>
          <a:lstStyle/>
          <a:p>
            <a:r>
              <a:rPr lang="en-US" altLang="zh-TW" dirty="0" err="1">
                <a:ea typeface="新細明體" charset="-120"/>
              </a:rPr>
              <a:t>Shneiderman</a:t>
            </a:r>
            <a:r>
              <a:rPr lang="en-US" altLang="zh-TW" dirty="0">
                <a:ea typeface="新細明體" charset="-120"/>
              </a:rPr>
              <a:t> (1996) proposed seven types of representation methods:</a:t>
            </a:r>
          </a:p>
          <a:p>
            <a:pPr lvl="1"/>
            <a:r>
              <a:rPr lang="en-US" dirty="0" smtClean="0"/>
              <a:t>1-D</a:t>
            </a:r>
          </a:p>
          <a:p>
            <a:pPr lvl="2"/>
            <a:r>
              <a:rPr lang="en-US" altLang="zh-TW" dirty="0">
                <a:ea typeface="新細明體" charset="-120"/>
              </a:rPr>
              <a:t>To represent information as one-dimensional visual objects in a linear (</a:t>
            </a:r>
            <a:r>
              <a:rPr lang="en-US" altLang="zh-TW" dirty="0" err="1">
                <a:ea typeface="新細明體" charset="-120"/>
              </a:rPr>
              <a:t>Eick</a:t>
            </a:r>
            <a:r>
              <a:rPr lang="en-US" altLang="zh-TW" dirty="0">
                <a:ea typeface="新細明體" charset="-120"/>
              </a:rPr>
              <a:t> et al., 1992; Hearst, 1995) or a circular (Salton et al.,1995) manner.</a:t>
            </a:r>
          </a:p>
          <a:p>
            <a:pPr lvl="2"/>
            <a:r>
              <a:rPr lang="en-US" dirty="0" smtClean="0"/>
              <a:t>Textual documents, source codes, name lists, and etc.</a:t>
            </a:r>
          </a:p>
          <a:p>
            <a:pPr lvl="1"/>
            <a:r>
              <a:rPr lang="en-US" dirty="0" smtClean="0"/>
              <a:t>2-D</a:t>
            </a:r>
          </a:p>
          <a:p>
            <a:pPr lvl="2"/>
            <a:r>
              <a:rPr lang="en-US" altLang="zh-TW" dirty="0">
                <a:ea typeface="新細明體" charset="-120"/>
              </a:rPr>
              <a:t>To represent information as two-dimensional visual objects</a:t>
            </a:r>
          </a:p>
          <a:p>
            <a:pPr lvl="2"/>
            <a:r>
              <a:rPr lang="en-US" dirty="0" smtClean="0"/>
              <a:t>Geographic maps, floor plans, newspaper layouts and etc.</a:t>
            </a:r>
          </a:p>
          <a:p>
            <a:pPr lvl="1"/>
            <a:r>
              <a:rPr lang="en-US" dirty="0" smtClean="0"/>
              <a:t>3-D</a:t>
            </a:r>
          </a:p>
          <a:p>
            <a:pPr lvl="2"/>
            <a:r>
              <a:rPr lang="en-US" altLang="zh-TW" dirty="0">
                <a:ea typeface="新細明體" charset="-120"/>
              </a:rPr>
              <a:t>To represent information as three-dimensional visual </a:t>
            </a:r>
            <a:r>
              <a:rPr lang="en-US" altLang="zh-TW" dirty="0" smtClean="0">
                <a:ea typeface="新細明體" charset="-120"/>
              </a:rPr>
              <a:t>objects</a:t>
            </a:r>
          </a:p>
          <a:p>
            <a:pPr lvl="2"/>
            <a:r>
              <a:rPr lang="en-US" altLang="zh-TW" dirty="0" smtClean="0">
                <a:ea typeface="新細明體" charset="-120"/>
              </a:rPr>
              <a:t>Molecules, human bodies, buildings and etc.</a:t>
            </a:r>
            <a:endParaRPr lang="en-US" altLang="zh-TW" dirty="0">
              <a:ea typeface="新細明體" charset="-120"/>
            </a:endParaRPr>
          </a:p>
          <a:p>
            <a:pPr lvl="1"/>
            <a:r>
              <a:rPr lang="en-US" dirty="0" smtClean="0"/>
              <a:t>Multi-dimensional</a:t>
            </a:r>
          </a:p>
          <a:p>
            <a:pPr lvl="2"/>
            <a:r>
              <a:rPr lang="en-US" altLang="zh-TW" dirty="0">
                <a:ea typeface="新細明體" charset="-120"/>
              </a:rPr>
              <a:t>To represent information as multidimensional objects and projects them into a three-dimensional or a two-dimensional </a:t>
            </a:r>
            <a:r>
              <a:rPr lang="en-US" altLang="zh-TW" dirty="0" smtClean="0">
                <a:ea typeface="新細明體" charset="-120"/>
              </a:rPr>
              <a:t>space</a:t>
            </a:r>
            <a:r>
              <a:rPr lang="en-US" dirty="0" smtClean="0"/>
              <a:t>.</a:t>
            </a:r>
          </a:p>
          <a:p>
            <a:pPr lvl="2"/>
            <a:r>
              <a:rPr lang="en-US" dirty="0" smtClean="0"/>
              <a:t>Relational and statistical database.</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23</a:t>
            </a:fld>
            <a:endParaRPr lang="en-US"/>
          </a:p>
        </p:txBody>
      </p:sp>
    </p:spTree>
    <p:extLst>
      <p:ext uri="{BB962C8B-B14F-4D97-AF65-F5344CB8AC3E}">
        <p14:creationId xmlns:p14="http://schemas.microsoft.com/office/powerpoint/2010/main" val="2973787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Types</a:t>
            </a:r>
          </a:p>
        </p:txBody>
      </p:sp>
      <p:sp>
        <p:nvSpPr>
          <p:cNvPr id="3" name="内容占位符 2"/>
          <p:cNvSpPr>
            <a:spLocks noGrp="1"/>
          </p:cNvSpPr>
          <p:nvPr>
            <p:ph idx="1"/>
          </p:nvPr>
        </p:nvSpPr>
        <p:spPr/>
        <p:txBody>
          <a:bodyPr/>
          <a:lstStyle/>
          <a:p>
            <a:r>
              <a:rPr lang="en-US" altLang="zh-TW" dirty="0" err="1">
                <a:ea typeface="新細明體" charset="-120"/>
              </a:rPr>
              <a:t>Shneiderman</a:t>
            </a:r>
            <a:r>
              <a:rPr lang="en-US" altLang="zh-TW" dirty="0">
                <a:ea typeface="新細明體" charset="-120"/>
              </a:rPr>
              <a:t> (1996) proposed seven types of representation </a:t>
            </a:r>
            <a:r>
              <a:rPr lang="en-US" altLang="zh-TW" dirty="0" smtClean="0">
                <a:ea typeface="新細明體" charset="-120"/>
              </a:rPr>
              <a:t>methods (cont’d):</a:t>
            </a:r>
            <a:endParaRPr lang="en-US" dirty="0" smtClean="0"/>
          </a:p>
          <a:p>
            <a:pPr lvl="1"/>
            <a:r>
              <a:rPr lang="en-US" dirty="0" smtClean="0"/>
              <a:t>Temporal</a:t>
            </a:r>
            <a:endParaRPr lang="en-US" dirty="0"/>
          </a:p>
          <a:p>
            <a:pPr lvl="2"/>
            <a:r>
              <a:rPr lang="en-US" altLang="zh-TW" sz="2100" dirty="0">
                <a:ea typeface="新細明體" charset="-120"/>
              </a:rPr>
              <a:t>To represent information based on temporal </a:t>
            </a:r>
            <a:r>
              <a:rPr lang="en-US" altLang="zh-TW" sz="2100" dirty="0" smtClean="0">
                <a:ea typeface="新細明體" charset="-120"/>
              </a:rPr>
              <a:t>order</a:t>
            </a:r>
          </a:p>
          <a:p>
            <a:pPr lvl="2"/>
            <a:r>
              <a:rPr lang="en-US" altLang="zh-TW" sz="2100" dirty="0" smtClean="0">
                <a:ea typeface="新細明體" charset="-120"/>
              </a:rPr>
              <a:t>Medical records, project management, historical presentations and etc.</a:t>
            </a:r>
            <a:endParaRPr lang="en-US" altLang="zh-TW" sz="2100" dirty="0">
              <a:ea typeface="新細明體" charset="-120"/>
            </a:endParaRPr>
          </a:p>
          <a:p>
            <a:pPr lvl="1"/>
            <a:r>
              <a:rPr lang="en-US" dirty="0"/>
              <a:t>Tree</a:t>
            </a:r>
          </a:p>
          <a:p>
            <a:pPr lvl="2"/>
            <a:r>
              <a:rPr lang="en-US" altLang="zh-TW" dirty="0">
                <a:ea typeface="新細明體" charset="-120"/>
              </a:rPr>
              <a:t>To represent hierarchical </a:t>
            </a:r>
            <a:r>
              <a:rPr lang="en-US" altLang="zh-TW" dirty="0" smtClean="0">
                <a:ea typeface="新細明體" charset="-120"/>
              </a:rPr>
              <a:t>relationship</a:t>
            </a:r>
            <a:endParaRPr lang="en-US" altLang="zh-TW" dirty="0">
              <a:ea typeface="新細明體" charset="-120"/>
            </a:endParaRPr>
          </a:p>
          <a:p>
            <a:pPr lvl="1"/>
            <a:r>
              <a:rPr lang="en-US" dirty="0"/>
              <a:t>Network</a:t>
            </a:r>
          </a:p>
          <a:p>
            <a:pPr lvl="2"/>
            <a:r>
              <a:rPr lang="en-US" altLang="zh-TW" dirty="0">
                <a:ea typeface="新細明體" charset="-120"/>
              </a:rPr>
              <a:t>To represent complex relationships that a simple tree structure </a:t>
            </a:r>
            <a:r>
              <a:rPr lang="en-US" altLang="zh-TW" dirty="0" smtClean="0">
                <a:ea typeface="新細明體" charset="-120"/>
              </a:rPr>
              <a:t>cannot capture</a:t>
            </a:r>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24</a:t>
            </a:fld>
            <a:endParaRPr lang="en-US"/>
          </a:p>
        </p:txBody>
      </p:sp>
    </p:spTree>
    <p:extLst>
      <p:ext uri="{BB962C8B-B14F-4D97-AF65-F5344CB8AC3E}">
        <p14:creationId xmlns:p14="http://schemas.microsoft.com/office/powerpoint/2010/main" val="20758982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Types</a:t>
            </a:r>
          </a:p>
        </p:txBody>
      </p:sp>
      <p:sp>
        <p:nvSpPr>
          <p:cNvPr id="3" name="内容占位符 2"/>
          <p:cNvSpPr>
            <a:spLocks noGrp="1"/>
          </p:cNvSpPr>
          <p:nvPr>
            <p:ph idx="1"/>
          </p:nvPr>
        </p:nvSpPr>
        <p:spPr/>
        <p:txBody>
          <a:bodyPr>
            <a:normAutofit fontScale="85000" lnSpcReduction="10000"/>
          </a:bodyPr>
          <a:lstStyle/>
          <a:p>
            <a:r>
              <a:rPr lang="en-US" dirty="0" err="1"/>
              <a:t>Börner</a:t>
            </a:r>
            <a:r>
              <a:rPr lang="en-US" dirty="0"/>
              <a:t> (2014</a:t>
            </a:r>
            <a:r>
              <a:rPr lang="en-US" dirty="0" smtClean="0"/>
              <a:t>) emphasized five major types:</a:t>
            </a:r>
          </a:p>
          <a:p>
            <a:pPr lvl="1"/>
            <a:r>
              <a:rPr lang="en-US" dirty="0" smtClean="0"/>
              <a:t>Charts </a:t>
            </a:r>
          </a:p>
          <a:p>
            <a:pPr lvl="2"/>
            <a:r>
              <a:rPr lang="en-US" dirty="0" smtClean="0"/>
              <a:t>No</a:t>
            </a:r>
            <a:r>
              <a:rPr lang="en-US" dirty="0"/>
              <a:t> reference system—e.g., Wordle.com, pie charts</a:t>
            </a:r>
          </a:p>
          <a:p>
            <a:pPr lvl="1"/>
            <a:r>
              <a:rPr lang="en-US" dirty="0" smtClean="0"/>
              <a:t>Tables</a:t>
            </a:r>
          </a:p>
          <a:p>
            <a:pPr lvl="2"/>
            <a:r>
              <a:rPr lang="en-US" dirty="0" smtClean="0"/>
              <a:t>Categorical</a:t>
            </a:r>
            <a:r>
              <a:rPr lang="en-US" dirty="0"/>
              <a:t> axes that can be selected, reordered; </a:t>
            </a:r>
            <a:r>
              <a:rPr lang="en-US" dirty="0" smtClean="0"/>
              <a:t>cells can be color coded and might contain proportional symbols. Special</a:t>
            </a:r>
            <a:r>
              <a:rPr lang="en-US" dirty="0"/>
              <a:t> kind of graph.</a:t>
            </a:r>
          </a:p>
          <a:p>
            <a:pPr lvl="1"/>
            <a:r>
              <a:rPr lang="en-US" dirty="0" smtClean="0"/>
              <a:t>Graphs</a:t>
            </a:r>
          </a:p>
          <a:p>
            <a:pPr lvl="2"/>
            <a:r>
              <a:rPr lang="en-US" dirty="0" smtClean="0"/>
              <a:t>Quantitative</a:t>
            </a:r>
            <a:r>
              <a:rPr lang="en-US" dirty="0"/>
              <a:t> or qualitative (categorical) </a:t>
            </a:r>
            <a:r>
              <a:rPr lang="en-US" dirty="0" smtClean="0"/>
              <a:t>axes. Timelines, bar graphs, scatter plots. </a:t>
            </a:r>
          </a:p>
          <a:p>
            <a:pPr lvl="1"/>
            <a:r>
              <a:rPr lang="en-US" dirty="0" smtClean="0"/>
              <a:t>Geospatial</a:t>
            </a:r>
            <a:r>
              <a:rPr lang="en-US" dirty="0"/>
              <a:t> </a:t>
            </a:r>
            <a:r>
              <a:rPr lang="en-US" dirty="0" smtClean="0"/>
              <a:t>maps</a:t>
            </a:r>
          </a:p>
          <a:p>
            <a:pPr lvl="2"/>
            <a:r>
              <a:rPr lang="en-US" dirty="0" smtClean="0"/>
              <a:t>Use</a:t>
            </a:r>
            <a:r>
              <a:rPr lang="en-US" dirty="0"/>
              <a:t> latitude and longitude </a:t>
            </a:r>
            <a:r>
              <a:rPr lang="en-US" dirty="0" smtClean="0"/>
              <a:t>reference system</a:t>
            </a:r>
            <a:r>
              <a:rPr lang="en-US" dirty="0"/>
              <a:t>. World or city maps.</a:t>
            </a:r>
          </a:p>
          <a:p>
            <a:pPr lvl="1"/>
            <a:r>
              <a:rPr lang="en-US" dirty="0" smtClean="0"/>
              <a:t>Network</a:t>
            </a:r>
            <a:r>
              <a:rPr lang="en-US" dirty="0"/>
              <a:t> </a:t>
            </a:r>
            <a:r>
              <a:rPr lang="en-US" dirty="0" smtClean="0"/>
              <a:t>graphs</a:t>
            </a:r>
          </a:p>
          <a:p>
            <a:pPr lvl="2"/>
            <a:r>
              <a:rPr lang="en-US" dirty="0" smtClean="0"/>
              <a:t>Node</a:t>
            </a:r>
            <a:r>
              <a:rPr lang="en-US" dirty="0"/>
              <a:t> position might depends on </a:t>
            </a:r>
            <a:r>
              <a:rPr lang="en-US" dirty="0" smtClean="0"/>
              <a:t>node attributes</a:t>
            </a:r>
            <a:r>
              <a:rPr lang="en-US" dirty="0"/>
              <a:t> or node similarity. </a:t>
            </a:r>
            <a:endParaRPr lang="en-US" dirty="0" smtClean="0"/>
          </a:p>
          <a:p>
            <a:pPr lvl="2"/>
            <a:r>
              <a:rPr lang="en-US" dirty="0" smtClean="0"/>
              <a:t>Tree</a:t>
            </a:r>
            <a:r>
              <a:rPr lang="en-US" dirty="0"/>
              <a:t> graphs: </a:t>
            </a:r>
            <a:r>
              <a:rPr lang="en-US" dirty="0" smtClean="0"/>
              <a:t>hierarchies, taxonomies</a:t>
            </a:r>
            <a:r>
              <a:rPr lang="en-US" dirty="0"/>
              <a:t>, genealogies. </a:t>
            </a:r>
            <a:endParaRPr lang="en-US" dirty="0" smtClean="0"/>
          </a:p>
          <a:p>
            <a:pPr lvl="2"/>
            <a:r>
              <a:rPr lang="en-US" dirty="0" smtClean="0"/>
              <a:t>Networks</a:t>
            </a:r>
            <a:r>
              <a:rPr lang="en-US" dirty="0"/>
              <a:t>: social </a:t>
            </a:r>
            <a:r>
              <a:rPr lang="en-US" dirty="0" smtClean="0"/>
              <a:t>networks, migration</a:t>
            </a:r>
            <a:r>
              <a:rPr lang="en-US" dirty="0"/>
              <a:t> flows.</a:t>
            </a:r>
          </a:p>
        </p:txBody>
      </p:sp>
      <p:sp>
        <p:nvSpPr>
          <p:cNvPr id="4" name="灯片编号占位符 3"/>
          <p:cNvSpPr>
            <a:spLocks noGrp="1"/>
          </p:cNvSpPr>
          <p:nvPr>
            <p:ph type="sldNum" sz="quarter" idx="12"/>
          </p:nvPr>
        </p:nvSpPr>
        <p:spPr/>
        <p:txBody>
          <a:bodyPr/>
          <a:lstStyle/>
          <a:p>
            <a:fld id="{5EEDA49D-2C12-4445-8988-A9D5F93F6E8A}" type="slidenum">
              <a:rPr lang="en-US" smtClean="0"/>
              <a:t>25</a:t>
            </a:fld>
            <a:endParaRPr lang="en-US"/>
          </a:p>
        </p:txBody>
      </p:sp>
    </p:spTree>
    <p:extLst>
      <p:ext uri="{BB962C8B-B14F-4D97-AF65-F5344CB8AC3E}">
        <p14:creationId xmlns:p14="http://schemas.microsoft.com/office/powerpoint/2010/main" val="268780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Temporal</a:t>
            </a:r>
          </a:p>
        </p:txBody>
      </p:sp>
      <p:sp>
        <p:nvSpPr>
          <p:cNvPr id="3" name="内容占位符 2"/>
          <p:cNvSpPr>
            <a:spLocks noGrp="1"/>
          </p:cNvSpPr>
          <p:nvPr>
            <p:ph idx="1"/>
          </p:nvPr>
        </p:nvSpPr>
        <p:spPr/>
        <p:txBody>
          <a:bodyPr/>
          <a:lstStyle/>
          <a:p>
            <a:r>
              <a:rPr lang="en-US" dirty="0" smtClean="0"/>
              <a:t>Temporal data analysis and visualization answer “WHEN” question and can help to </a:t>
            </a:r>
          </a:p>
          <a:p>
            <a:pPr lvl="1"/>
            <a:r>
              <a:rPr lang="en-US" dirty="0"/>
              <a:t>U</a:t>
            </a:r>
            <a:r>
              <a:rPr lang="en-US" dirty="0" smtClean="0"/>
              <a:t>nderstand </a:t>
            </a:r>
            <a:r>
              <a:rPr lang="en-US" dirty="0"/>
              <a:t>the temporal </a:t>
            </a:r>
            <a:r>
              <a:rPr lang="en-US" dirty="0" smtClean="0"/>
              <a:t>distribution </a:t>
            </a:r>
            <a:r>
              <a:rPr lang="en-US" dirty="0"/>
              <a:t>of </a:t>
            </a:r>
            <a:r>
              <a:rPr lang="en-US" dirty="0" smtClean="0"/>
              <a:t>datasets</a:t>
            </a:r>
          </a:p>
          <a:p>
            <a:pPr lvl="1"/>
            <a:r>
              <a:rPr lang="en-US" dirty="0"/>
              <a:t>I</a:t>
            </a:r>
            <a:r>
              <a:rPr lang="en-US" dirty="0" smtClean="0"/>
              <a:t>dentify </a:t>
            </a:r>
            <a:r>
              <a:rPr lang="en-US" dirty="0"/>
              <a:t>growth rates, latency to peak times, or decay </a:t>
            </a:r>
            <a:r>
              <a:rPr lang="en-US" dirty="0" smtClean="0"/>
              <a:t>rates</a:t>
            </a:r>
          </a:p>
          <a:p>
            <a:pPr lvl="1"/>
            <a:r>
              <a:rPr lang="en-US" dirty="0"/>
              <a:t>S</a:t>
            </a:r>
            <a:r>
              <a:rPr lang="en-US" dirty="0" smtClean="0"/>
              <a:t>ee patterns </a:t>
            </a:r>
            <a:r>
              <a:rPr lang="en-US" dirty="0"/>
              <a:t>in time-series data, such as trends, seasonality, or bursts.</a:t>
            </a:r>
          </a:p>
        </p:txBody>
      </p:sp>
      <p:sp>
        <p:nvSpPr>
          <p:cNvPr id="4" name="灯片编号占位符 3"/>
          <p:cNvSpPr>
            <a:spLocks noGrp="1"/>
          </p:cNvSpPr>
          <p:nvPr>
            <p:ph type="sldNum" sz="quarter" idx="12"/>
          </p:nvPr>
        </p:nvSpPr>
        <p:spPr/>
        <p:txBody>
          <a:bodyPr/>
          <a:lstStyle/>
          <a:p>
            <a:fld id="{5EEDA49D-2C12-4445-8988-A9D5F93F6E8A}" type="slidenum">
              <a:rPr lang="en-US" smtClean="0"/>
              <a:t>26</a:t>
            </a:fld>
            <a:endParaRPr lang="en-US"/>
          </a:p>
        </p:txBody>
      </p:sp>
    </p:spTree>
    <p:extLst>
      <p:ext uri="{BB962C8B-B14F-4D97-AF65-F5344CB8AC3E}">
        <p14:creationId xmlns:p14="http://schemas.microsoft.com/office/powerpoint/2010/main" val="39635952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Temporal</a:t>
            </a:r>
          </a:p>
        </p:txBody>
      </p:sp>
      <p:sp>
        <p:nvSpPr>
          <p:cNvPr id="3" name="内容占位符 2"/>
          <p:cNvSpPr>
            <a:spLocks noGrp="1"/>
          </p:cNvSpPr>
          <p:nvPr>
            <p:ph idx="1"/>
          </p:nvPr>
        </p:nvSpPr>
        <p:spPr/>
        <p:txBody>
          <a:bodyPr>
            <a:normAutofit fontScale="92500" lnSpcReduction="10000"/>
          </a:bodyPr>
          <a:lstStyle/>
          <a:p>
            <a:r>
              <a:rPr lang="en-US" dirty="0" smtClean="0"/>
              <a:t>Temporal trends</a:t>
            </a:r>
          </a:p>
          <a:p>
            <a:pPr lvl="1"/>
            <a:r>
              <a:rPr lang="en-US" dirty="0" smtClean="0"/>
              <a:t>Increasing</a:t>
            </a:r>
          </a:p>
          <a:p>
            <a:pPr lvl="1"/>
            <a:r>
              <a:rPr lang="en-US" dirty="0" smtClean="0"/>
              <a:t>Decreasing</a:t>
            </a:r>
          </a:p>
          <a:p>
            <a:pPr lvl="1"/>
            <a:r>
              <a:rPr lang="en-US" dirty="0" smtClean="0"/>
              <a:t>Stable</a:t>
            </a:r>
          </a:p>
          <a:p>
            <a:pPr lvl="1"/>
            <a:r>
              <a:rPr lang="en-US" dirty="0" smtClean="0"/>
              <a:t>Cyclic</a:t>
            </a:r>
          </a:p>
          <a:p>
            <a:pPr lvl="1"/>
            <a:endParaRPr lang="en-US" dirty="0"/>
          </a:p>
          <a:p>
            <a:r>
              <a:rPr lang="en-US" dirty="0" smtClean="0"/>
              <a:t>Visualization Types</a:t>
            </a:r>
          </a:p>
          <a:p>
            <a:pPr lvl="1"/>
            <a:r>
              <a:rPr lang="en-US" dirty="0" smtClean="0"/>
              <a:t>Line graph</a:t>
            </a:r>
          </a:p>
          <a:p>
            <a:pPr lvl="1"/>
            <a:r>
              <a:rPr lang="en-US" dirty="0" smtClean="0"/>
              <a:t>Stacked graph</a:t>
            </a:r>
          </a:p>
          <a:p>
            <a:pPr lvl="1"/>
            <a:r>
              <a:rPr lang="en-US" dirty="0" smtClean="0"/>
              <a:t>Temporal bar graph</a:t>
            </a:r>
          </a:p>
          <a:p>
            <a:pPr lvl="1"/>
            <a:r>
              <a:rPr lang="en-US" dirty="0" smtClean="0"/>
              <a:t>Histograms</a:t>
            </a:r>
          </a:p>
          <a:p>
            <a:pPr lvl="1"/>
            <a:r>
              <a:rPr lang="en-US" dirty="0" smtClean="0"/>
              <a:t>Small multiples</a:t>
            </a:r>
          </a:p>
          <a:p>
            <a:pPr lvl="1"/>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27</a:t>
            </a:fld>
            <a:endParaRPr lang="en-US"/>
          </a:p>
        </p:txBody>
      </p:sp>
      <p:pic>
        <p:nvPicPr>
          <p:cNvPr id="6" name="图片 5"/>
          <p:cNvPicPr>
            <a:picLocks noChangeAspect="1"/>
          </p:cNvPicPr>
          <p:nvPr/>
        </p:nvPicPr>
        <p:blipFill>
          <a:blip r:embed="rId2"/>
          <a:stretch>
            <a:fillRect/>
          </a:stretch>
        </p:blipFill>
        <p:spPr>
          <a:xfrm>
            <a:off x="3804285" y="2090738"/>
            <a:ext cx="4575810" cy="4086225"/>
          </a:xfrm>
          <a:prstGeom prst="rect">
            <a:avLst/>
          </a:prstGeom>
        </p:spPr>
      </p:pic>
    </p:spTree>
    <p:extLst>
      <p:ext uri="{BB962C8B-B14F-4D97-AF65-F5344CB8AC3E}">
        <p14:creationId xmlns:p14="http://schemas.microsoft.com/office/powerpoint/2010/main" val="3671206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Temporal</a:t>
            </a:r>
          </a:p>
        </p:txBody>
      </p:sp>
      <p:sp>
        <p:nvSpPr>
          <p:cNvPr id="5" name="内容占位符 4"/>
          <p:cNvSpPr>
            <a:spLocks noGrp="1"/>
          </p:cNvSpPr>
          <p:nvPr>
            <p:ph sz="half" idx="1"/>
          </p:nvPr>
        </p:nvSpPr>
        <p:spPr/>
        <p:txBody>
          <a:bodyPr/>
          <a:lstStyle/>
          <a:p>
            <a:r>
              <a:rPr lang="en-US" b="1" dirty="0" smtClean="0"/>
              <a:t>Line graph </a:t>
            </a:r>
            <a:r>
              <a:rPr lang="en-US" dirty="0" smtClean="0"/>
              <a:t>shows the trends over time.</a:t>
            </a:r>
            <a:endParaRPr lang="en-US" dirty="0"/>
          </a:p>
        </p:txBody>
      </p:sp>
      <p:sp>
        <p:nvSpPr>
          <p:cNvPr id="6" name="内容占位符 5"/>
          <p:cNvSpPr>
            <a:spLocks noGrp="1"/>
          </p:cNvSpPr>
          <p:nvPr>
            <p:ph sz="half" idx="2"/>
          </p:nvPr>
        </p:nvSpPr>
        <p:spPr/>
        <p:txBody>
          <a:bodyPr/>
          <a:lstStyle/>
          <a:p>
            <a:r>
              <a:rPr lang="en-US" b="1" dirty="0" smtClean="0"/>
              <a:t>Stacked graph </a:t>
            </a:r>
            <a:r>
              <a:rPr lang="en-US" dirty="0" smtClean="0"/>
              <a:t>illustrates individual and total trends.</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28</a:t>
            </a:fld>
            <a:endParaRPr lang="en-US"/>
          </a:p>
        </p:txBody>
      </p:sp>
      <p:pic>
        <p:nvPicPr>
          <p:cNvPr id="7" name="图片 6"/>
          <p:cNvPicPr>
            <a:picLocks noChangeAspect="1"/>
          </p:cNvPicPr>
          <p:nvPr/>
        </p:nvPicPr>
        <p:blipFill rotWithShape="1">
          <a:blip r:embed="rId2"/>
          <a:srcRect t="2708"/>
          <a:stretch/>
        </p:blipFill>
        <p:spPr>
          <a:xfrm>
            <a:off x="4629150" y="3712464"/>
            <a:ext cx="4220644" cy="2554193"/>
          </a:xfrm>
          <a:prstGeom prst="rect">
            <a:avLst/>
          </a:prstGeom>
        </p:spPr>
      </p:pic>
      <p:pic>
        <p:nvPicPr>
          <p:cNvPr id="8" name="图片 7"/>
          <p:cNvPicPr>
            <a:picLocks noChangeAspect="1"/>
          </p:cNvPicPr>
          <p:nvPr/>
        </p:nvPicPr>
        <p:blipFill>
          <a:blip r:embed="rId3"/>
          <a:stretch>
            <a:fillRect/>
          </a:stretch>
        </p:blipFill>
        <p:spPr>
          <a:xfrm>
            <a:off x="514350" y="4033775"/>
            <a:ext cx="3881071" cy="2232882"/>
          </a:xfrm>
          <a:prstGeom prst="rect">
            <a:avLst/>
          </a:prstGeom>
        </p:spPr>
      </p:pic>
    </p:spTree>
    <p:extLst>
      <p:ext uri="{BB962C8B-B14F-4D97-AF65-F5344CB8AC3E}">
        <p14:creationId xmlns:p14="http://schemas.microsoft.com/office/powerpoint/2010/main" val="18984636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Temporal</a:t>
            </a:r>
          </a:p>
        </p:txBody>
      </p:sp>
      <p:sp>
        <p:nvSpPr>
          <p:cNvPr id="3" name="内容占位符 2"/>
          <p:cNvSpPr>
            <a:spLocks noGrp="1"/>
          </p:cNvSpPr>
          <p:nvPr>
            <p:ph sz="half" idx="1"/>
          </p:nvPr>
        </p:nvSpPr>
        <p:spPr/>
        <p:txBody>
          <a:bodyPr/>
          <a:lstStyle/>
          <a:p>
            <a:r>
              <a:rPr lang="en-US" b="1" dirty="0" smtClean="0"/>
              <a:t>Temporal bar graph </a:t>
            </a:r>
            <a:r>
              <a:rPr lang="en-US" dirty="0" smtClean="0"/>
              <a:t>shows begin, end, and properties of events.</a:t>
            </a:r>
          </a:p>
        </p:txBody>
      </p:sp>
      <p:sp>
        <p:nvSpPr>
          <p:cNvPr id="4" name="内容占位符 3"/>
          <p:cNvSpPr>
            <a:spLocks noGrp="1"/>
          </p:cNvSpPr>
          <p:nvPr>
            <p:ph sz="half" idx="2"/>
          </p:nvPr>
        </p:nvSpPr>
        <p:spPr/>
        <p:txBody>
          <a:bodyPr/>
          <a:lstStyle/>
          <a:p>
            <a:r>
              <a:rPr lang="en-US" b="1" dirty="0"/>
              <a:t>Histograms</a:t>
            </a:r>
            <a:r>
              <a:rPr lang="en-US" dirty="0"/>
              <a:t> represent </a:t>
            </a:r>
            <a:r>
              <a:rPr lang="en-US" dirty="0" smtClean="0"/>
              <a:t>the number of observations of a certain value have been made.</a:t>
            </a:r>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29</a:t>
            </a:fld>
            <a:endParaRPr lang="en-US"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13506"/>
          <a:stretch/>
        </p:blipFill>
        <p:spPr>
          <a:xfrm>
            <a:off x="145466" y="3330576"/>
            <a:ext cx="4151027" cy="3390900"/>
          </a:xfrm>
          <a:prstGeom prst="rect">
            <a:avLst/>
          </a:prstGeom>
        </p:spPr>
      </p:pic>
      <p:pic>
        <p:nvPicPr>
          <p:cNvPr id="8" name="图片 7"/>
          <p:cNvPicPr>
            <a:picLocks noChangeAspect="1"/>
          </p:cNvPicPr>
          <p:nvPr/>
        </p:nvPicPr>
        <p:blipFill>
          <a:blip r:embed="rId3"/>
          <a:stretch>
            <a:fillRect/>
          </a:stretch>
        </p:blipFill>
        <p:spPr>
          <a:xfrm>
            <a:off x="4779677" y="3805271"/>
            <a:ext cx="3638169" cy="2441509"/>
          </a:xfrm>
          <a:prstGeom prst="rect">
            <a:avLst/>
          </a:prstGeom>
        </p:spPr>
      </p:pic>
      <p:sp>
        <p:nvSpPr>
          <p:cNvPr id="10" name="矩形 9"/>
          <p:cNvSpPr/>
          <p:nvPr/>
        </p:nvSpPr>
        <p:spPr>
          <a:xfrm>
            <a:off x="4450493" y="6238831"/>
            <a:ext cx="4693507" cy="600164"/>
          </a:xfrm>
          <a:prstGeom prst="rect">
            <a:avLst/>
          </a:prstGeom>
        </p:spPr>
        <p:txBody>
          <a:bodyPr wrap="square">
            <a:spAutoFit/>
          </a:bodyPr>
          <a:lstStyle/>
          <a:p>
            <a:r>
              <a:rPr lang="en-US" sz="1100" dirty="0"/>
              <a:t>Christensen, </a:t>
            </a:r>
            <a:r>
              <a:rPr lang="en-US" sz="1100" dirty="0" err="1"/>
              <a:t>Kaare</a:t>
            </a:r>
            <a:r>
              <a:rPr lang="en-US" sz="1100" dirty="0"/>
              <a:t>, Gabriele </a:t>
            </a:r>
            <a:r>
              <a:rPr lang="en-US" sz="1100" dirty="0" err="1"/>
              <a:t>Doblhammer</a:t>
            </a:r>
            <a:r>
              <a:rPr lang="en-US" sz="1100" dirty="0"/>
              <a:t>, Roland Rau, and James W. </a:t>
            </a:r>
            <a:r>
              <a:rPr lang="en-US" sz="1100" dirty="0" err="1"/>
              <a:t>Vaupel</a:t>
            </a:r>
            <a:r>
              <a:rPr lang="en-US" sz="1100" dirty="0" smtClean="0"/>
              <a:t>. “Ageing Populations: The Challenges Ahead.” The Lancet 374 (9696): 1196-1208.</a:t>
            </a:r>
            <a:endParaRPr lang="en-US" sz="1100" dirty="0"/>
          </a:p>
        </p:txBody>
      </p:sp>
    </p:spTree>
    <p:extLst>
      <p:ext uri="{BB962C8B-B14F-4D97-AF65-F5344CB8AC3E}">
        <p14:creationId xmlns:p14="http://schemas.microsoft.com/office/powerpoint/2010/main" val="11245872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3</a:t>
            </a:fld>
            <a:endParaRPr lang="en-US"/>
          </a:p>
        </p:txBody>
      </p:sp>
      <p:sp>
        <p:nvSpPr>
          <p:cNvPr id="5" name="文本框 4"/>
          <p:cNvSpPr txBox="1"/>
          <p:nvPr/>
        </p:nvSpPr>
        <p:spPr>
          <a:xfrm>
            <a:off x="468630" y="4484204"/>
            <a:ext cx="2093843" cy="584775"/>
          </a:xfrm>
          <a:prstGeom prst="rect">
            <a:avLst/>
          </a:prstGeom>
          <a:noFill/>
        </p:spPr>
        <p:txBody>
          <a:bodyPr wrap="none" rtlCol="0">
            <a:spAutoFit/>
          </a:bodyPr>
          <a:lstStyle/>
          <a:p>
            <a:r>
              <a:rPr lang="en-US" sz="3200" dirty="0" smtClean="0">
                <a:latin typeface="Segoe UI Black" panose="020B0A02040204020203" pitchFamily="34" charset="0"/>
                <a:ea typeface="Segoe UI Black" panose="020B0A02040204020203" pitchFamily="34" charset="0"/>
                <a:cs typeface="Segoe UI Black" panose="020B0A02040204020203" pitchFamily="34" charset="0"/>
              </a:rPr>
              <a:t>Overview</a:t>
            </a:r>
            <a:endParaRPr lang="en-US" sz="32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文本框 5"/>
          <p:cNvSpPr txBox="1"/>
          <p:nvPr/>
        </p:nvSpPr>
        <p:spPr>
          <a:xfrm>
            <a:off x="468630" y="5068979"/>
            <a:ext cx="4245260" cy="1477328"/>
          </a:xfrm>
          <a:prstGeom prst="rect">
            <a:avLst/>
          </a:prstGeom>
          <a:noFill/>
        </p:spPr>
        <p:txBody>
          <a:bodyPr wrap="square" rtlCol="0">
            <a:spAutoFit/>
          </a:bodyPr>
          <a:lstStyle/>
          <a:p>
            <a:r>
              <a:rPr lang="en-US" dirty="0" smtClean="0"/>
              <a:t>Definition of Visualization</a:t>
            </a:r>
          </a:p>
          <a:p>
            <a:r>
              <a:rPr lang="en-US" dirty="0"/>
              <a:t>A</a:t>
            </a:r>
            <a:r>
              <a:rPr lang="en-US" dirty="0" smtClean="0"/>
              <a:t> Brief History of Visualization</a:t>
            </a:r>
          </a:p>
          <a:p>
            <a:r>
              <a:rPr lang="en-US" dirty="0" smtClean="0"/>
              <a:t>Visualization Classification</a:t>
            </a:r>
          </a:p>
          <a:p>
            <a:r>
              <a:rPr lang="en-US" dirty="0" smtClean="0"/>
              <a:t>Value of Information Visualization</a:t>
            </a:r>
          </a:p>
          <a:p>
            <a:r>
              <a:rPr lang="en-US" dirty="0" smtClean="0"/>
              <a:t>Goals of Information Visualization</a:t>
            </a:r>
            <a:endParaRPr lang="en-US" dirty="0"/>
          </a:p>
        </p:txBody>
      </p:sp>
    </p:spTree>
    <p:extLst>
      <p:ext uri="{BB962C8B-B14F-4D97-AF65-F5344CB8AC3E}">
        <p14:creationId xmlns:p14="http://schemas.microsoft.com/office/powerpoint/2010/main" val="21685565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Temporal</a:t>
            </a:r>
          </a:p>
        </p:txBody>
      </p:sp>
      <p:sp>
        <p:nvSpPr>
          <p:cNvPr id="7" name="内容占位符 6"/>
          <p:cNvSpPr>
            <a:spLocks noGrp="1"/>
          </p:cNvSpPr>
          <p:nvPr>
            <p:ph idx="1"/>
          </p:nvPr>
        </p:nvSpPr>
        <p:spPr/>
        <p:txBody>
          <a:bodyPr/>
          <a:lstStyle/>
          <a:p>
            <a:r>
              <a:rPr lang="en-US" dirty="0"/>
              <a:t>A </a:t>
            </a:r>
            <a:r>
              <a:rPr lang="en-US" b="1" dirty="0"/>
              <a:t>small multiple </a:t>
            </a:r>
            <a:r>
              <a:rPr lang="en-US" dirty="0"/>
              <a:t>(sometimes called trellis chart, lattice chart, grid chart, or panel chart) is a series of similar graphs or charts using the same scale + axes, allowing them to be easily compared</a:t>
            </a:r>
            <a:r>
              <a:rPr lang="en-US" dirty="0" smtClean="0"/>
              <a:t>. (</a:t>
            </a:r>
            <a:r>
              <a:rPr lang="en-US" dirty="0" err="1" smtClean="0"/>
              <a:t>Tufte</a:t>
            </a:r>
            <a:r>
              <a:rPr lang="en-US" dirty="0" smtClean="0"/>
              <a:t>, 1983).</a:t>
            </a:r>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30</a:t>
            </a:fld>
            <a:endParaRPr 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916" y="3698122"/>
            <a:ext cx="4502168" cy="3023354"/>
          </a:xfrm>
          <a:prstGeom prst="rect">
            <a:avLst/>
          </a:prstGeom>
        </p:spPr>
      </p:pic>
    </p:spTree>
    <p:extLst>
      <p:ext uri="{BB962C8B-B14F-4D97-AF65-F5344CB8AC3E}">
        <p14:creationId xmlns:p14="http://schemas.microsoft.com/office/powerpoint/2010/main" val="3570514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Geospatial</a:t>
            </a:r>
          </a:p>
        </p:txBody>
      </p:sp>
      <p:sp>
        <p:nvSpPr>
          <p:cNvPr id="3" name="内容占位符 2"/>
          <p:cNvSpPr>
            <a:spLocks noGrp="1"/>
          </p:cNvSpPr>
          <p:nvPr>
            <p:ph idx="1"/>
          </p:nvPr>
        </p:nvSpPr>
        <p:spPr/>
        <p:txBody>
          <a:bodyPr>
            <a:normAutofit/>
          </a:bodyPr>
          <a:lstStyle/>
          <a:p>
            <a:r>
              <a:rPr lang="en-US" dirty="0" smtClean="0"/>
              <a:t>Geospatial </a:t>
            </a:r>
            <a:r>
              <a:rPr lang="en-US" dirty="0"/>
              <a:t>data analysis and </a:t>
            </a:r>
            <a:r>
              <a:rPr lang="en-US" dirty="0" smtClean="0"/>
              <a:t>visualization </a:t>
            </a:r>
            <a:r>
              <a:rPr lang="en-US" dirty="0"/>
              <a:t>originated </a:t>
            </a:r>
            <a:r>
              <a:rPr lang="en-US" dirty="0" smtClean="0"/>
              <a:t>in geography </a:t>
            </a:r>
            <a:r>
              <a:rPr lang="en-US" dirty="0"/>
              <a:t>and </a:t>
            </a:r>
            <a:r>
              <a:rPr lang="en-US" dirty="0" smtClean="0"/>
              <a:t>cartography, but are </a:t>
            </a:r>
            <a:r>
              <a:rPr lang="en-US" dirty="0"/>
              <a:t>increasingly common in statistics, information </a:t>
            </a:r>
            <a:r>
              <a:rPr lang="en-US" dirty="0" smtClean="0"/>
              <a:t>visualization</a:t>
            </a:r>
            <a:r>
              <a:rPr lang="en-US" dirty="0"/>
              <a:t>, and many other areas of </a:t>
            </a:r>
            <a:r>
              <a:rPr lang="en-US" dirty="0" smtClean="0"/>
              <a:t>science.</a:t>
            </a:r>
          </a:p>
          <a:p>
            <a:pPr lvl="1"/>
            <a:endParaRPr lang="en-US" dirty="0"/>
          </a:p>
          <a:p>
            <a:r>
              <a:rPr lang="en-US" dirty="0" smtClean="0"/>
              <a:t>The </a:t>
            </a:r>
            <a:r>
              <a:rPr lang="en-US" dirty="0"/>
              <a:t>analyses aim to answer “WHERE” </a:t>
            </a:r>
            <a:r>
              <a:rPr lang="en-US" dirty="0" smtClean="0"/>
              <a:t>questions that </a:t>
            </a:r>
            <a:r>
              <a:rPr lang="en-US" dirty="0"/>
              <a:t>use location information to identify their position or movement over </a:t>
            </a:r>
            <a:r>
              <a:rPr lang="en-US" dirty="0" smtClean="0"/>
              <a:t>geographic space</a:t>
            </a:r>
            <a:r>
              <a:rPr lang="en-US" dirty="0"/>
              <a:t>. </a:t>
            </a:r>
            <a:endParaRPr lang="en-US" dirty="0" smtClean="0"/>
          </a:p>
        </p:txBody>
      </p:sp>
      <p:sp>
        <p:nvSpPr>
          <p:cNvPr id="4" name="灯片编号占位符 3"/>
          <p:cNvSpPr>
            <a:spLocks noGrp="1"/>
          </p:cNvSpPr>
          <p:nvPr>
            <p:ph type="sldNum" sz="quarter" idx="12"/>
          </p:nvPr>
        </p:nvSpPr>
        <p:spPr/>
        <p:txBody>
          <a:bodyPr/>
          <a:lstStyle/>
          <a:p>
            <a:fld id="{5EEDA49D-2C12-4445-8988-A9D5F93F6E8A}" type="slidenum">
              <a:rPr lang="en-US" smtClean="0"/>
              <a:t>31</a:t>
            </a:fld>
            <a:endParaRPr lang="en-US"/>
          </a:p>
        </p:txBody>
      </p:sp>
    </p:spTree>
    <p:extLst>
      <p:ext uri="{BB962C8B-B14F-4D97-AF65-F5344CB8AC3E}">
        <p14:creationId xmlns:p14="http://schemas.microsoft.com/office/powerpoint/2010/main" val="5425862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Geospatial</a:t>
            </a:r>
          </a:p>
        </p:txBody>
      </p:sp>
      <p:sp>
        <p:nvSpPr>
          <p:cNvPr id="3" name="内容占位符 2"/>
          <p:cNvSpPr>
            <a:spLocks noGrp="1"/>
          </p:cNvSpPr>
          <p:nvPr>
            <p:ph idx="1"/>
          </p:nvPr>
        </p:nvSpPr>
        <p:spPr/>
        <p:txBody>
          <a:bodyPr>
            <a:normAutofit/>
          </a:bodyPr>
          <a:lstStyle/>
          <a:p>
            <a:r>
              <a:rPr lang="en-US" dirty="0" smtClean="0"/>
              <a:t>General Map </a:t>
            </a:r>
            <a:r>
              <a:rPr lang="en-US" dirty="0"/>
              <a:t>T</a:t>
            </a:r>
            <a:r>
              <a:rPr lang="en-US" dirty="0" smtClean="0"/>
              <a:t>ypes</a:t>
            </a:r>
          </a:p>
          <a:p>
            <a:pPr lvl="1"/>
            <a:r>
              <a:rPr lang="en-US" dirty="0" smtClean="0"/>
              <a:t>General reference maps</a:t>
            </a:r>
          </a:p>
          <a:p>
            <a:pPr lvl="1"/>
            <a:r>
              <a:rPr lang="en-US" dirty="0" smtClean="0"/>
              <a:t>Topographic maps</a:t>
            </a:r>
          </a:p>
          <a:p>
            <a:pPr lvl="1"/>
            <a:r>
              <a:rPr lang="en-US" b="1" dirty="0" smtClean="0"/>
              <a:t>Thematic maps</a:t>
            </a:r>
            <a:r>
              <a:rPr lang="en-US" dirty="0" smtClean="0"/>
              <a:t>: Emphasize the spatial distribution of one or more geographic variables</a:t>
            </a:r>
          </a:p>
          <a:p>
            <a:pPr lvl="2"/>
            <a:r>
              <a:rPr lang="en-US" dirty="0" smtClean="0"/>
              <a:t>Physio-geographical:</a:t>
            </a:r>
          </a:p>
          <a:p>
            <a:pPr lvl="3"/>
            <a:r>
              <a:rPr lang="en-US" dirty="0" smtClean="0"/>
              <a:t>Maps showing</a:t>
            </a:r>
            <a:r>
              <a:rPr lang="en-US" dirty="0"/>
              <a:t> the natural features of the earth's </a:t>
            </a:r>
            <a:r>
              <a:rPr lang="en-US" dirty="0" smtClean="0"/>
              <a:t>surface.</a:t>
            </a:r>
          </a:p>
          <a:p>
            <a:pPr lvl="2"/>
            <a:r>
              <a:rPr lang="en-US" dirty="0"/>
              <a:t>Socio-economic: </a:t>
            </a:r>
            <a:endParaRPr lang="en-US" dirty="0" smtClean="0"/>
          </a:p>
          <a:p>
            <a:pPr lvl="3"/>
            <a:r>
              <a:rPr lang="en-US" dirty="0" smtClean="0"/>
              <a:t>Maps showing </a:t>
            </a:r>
            <a:r>
              <a:rPr lang="en-US" dirty="0"/>
              <a:t>political boundaries, population density, or voting </a:t>
            </a:r>
            <a:r>
              <a:rPr lang="en-US" dirty="0" smtClean="0"/>
              <a:t>behavior.</a:t>
            </a:r>
          </a:p>
          <a:p>
            <a:pPr lvl="2"/>
            <a:r>
              <a:rPr lang="en-US" dirty="0" smtClean="0"/>
              <a:t>Technical</a:t>
            </a:r>
          </a:p>
          <a:p>
            <a:pPr lvl="3"/>
            <a:r>
              <a:rPr lang="en-US" dirty="0" smtClean="0"/>
              <a:t>Maps showing navigation routes.</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32</a:t>
            </a:fld>
            <a:endParaRPr lang="en-US"/>
          </a:p>
        </p:txBody>
      </p:sp>
    </p:spTree>
    <p:extLst>
      <p:ext uri="{BB962C8B-B14F-4D97-AF65-F5344CB8AC3E}">
        <p14:creationId xmlns:p14="http://schemas.microsoft.com/office/powerpoint/2010/main" val="27366794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Geospatial</a:t>
            </a:r>
          </a:p>
        </p:txBody>
      </p:sp>
      <p:sp>
        <p:nvSpPr>
          <p:cNvPr id="3" name="内容占位符 2"/>
          <p:cNvSpPr>
            <a:spLocks noGrp="1"/>
          </p:cNvSpPr>
          <p:nvPr>
            <p:ph idx="1"/>
          </p:nvPr>
        </p:nvSpPr>
        <p:spPr/>
        <p:txBody>
          <a:bodyPr>
            <a:normAutofit/>
          </a:bodyPr>
          <a:lstStyle/>
          <a:p>
            <a:r>
              <a:rPr lang="en-US" dirty="0" smtClean="0"/>
              <a:t>Different map types</a:t>
            </a:r>
          </a:p>
          <a:p>
            <a:pPr lvl="1"/>
            <a:r>
              <a:rPr lang="en-US" dirty="0" smtClean="0"/>
              <a:t>Proportional symbol map</a:t>
            </a:r>
          </a:p>
          <a:p>
            <a:pPr lvl="1"/>
            <a:r>
              <a:rPr lang="en-US" dirty="0" smtClean="0"/>
              <a:t>Choropleth map</a:t>
            </a:r>
          </a:p>
          <a:p>
            <a:pPr lvl="1"/>
            <a:r>
              <a:rPr lang="en-US" dirty="0" smtClean="0"/>
              <a:t>Heat (isopleth) map</a:t>
            </a:r>
          </a:p>
          <a:p>
            <a:pPr lvl="1"/>
            <a:r>
              <a:rPr lang="en-US" dirty="0" smtClean="0"/>
              <a:t>Cartograms</a:t>
            </a:r>
          </a:p>
          <a:p>
            <a:pPr lvl="1"/>
            <a:r>
              <a:rPr lang="en-US" dirty="0" smtClean="0"/>
              <a:t>Flow maps</a:t>
            </a:r>
          </a:p>
          <a:p>
            <a:pPr lvl="1"/>
            <a:r>
              <a:rPr lang="en-US" dirty="0" smtClean="0"/>
              <a:t>Space-time cubes</a:t>
            </a:r>
          </a:p>
          <a:p>
            <a:pPr lvl="2"/>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33</a:t>
            </a:fld>
            <a:endParaRPr lang="en-US"/>
          </a:p>
        </p:txBody>
      </p:sp>
    </p:spTree>
    <p:extLst>
      <p:ext uri="{BB962C8B-B14F-4D97-AF65-F5344CB8AC3E}">
        <p14:creationId xmlns:p14="http://schemas.microsoft.com/office/powerpoint/2010/main" val="949853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Geospatial</a:t>
            </a:r>
          </a:p>
        </p:txBody>
      </p:sp>
      <p:sp>
        <p:nvSpPr>
          <p:cNvPr id="5" name="内容占位符 4"/>
          <p:cNvSpPr>
            <a:spLocks noGrp="1"/>
          </p:cNvSpPr>
          <p:nvPr>
            <p:ph sz="half" idx="1"/>
          </p:nvPr>
        </p:nvSpPr>
        <p:spPr/>
        <p:txBody>
          <a:bodyPr>
            <a:normAutofit/>
          </a:bodyPr>
          <a:lstStyle/>
          <a:p>
            <a:pPr marL="228600" lvl="1">
              <a:spcBef>
                <a:spcPts val="1000"/>
              </a:spcBef>
            </a:pPr>
            <a:r>
              <a:rPr lang="en-US" b="1" dirty="0"/>
              <a:t>Proportional symbol </a:t>
            </a:r>
            <a:r>
              <a:rPr lang="en-US" b="1" dirty="0" smtClean="0"/>
              <a:t>map </a:t>
            </a:r>
            <a:r>
              <a:rPr lang="en-US" dirty="0" smtClean="0"/>
              <a:t>represents data variables by symbols that are sized, colored, etc. according to their amount. Data is (or can be) aggregated at points within areas.</a:t>
            </a:r>
          </a:p>
        </p:txBody>
      </p:sp>
      <p:sp>
        <p:nvSpPr>
          <p:cNvPr id="6" name="内容占位符 5"/>
          <p:cNvSpPr>
            <a:spLocks noGrp="1"/>
          </p:cNvSpPr>
          <p:nvPr>
            <p:ph sz="half" idx="2"/>
          </p:nvPr>
        </p:nvSpPr>
        <p:spPr/>
        <p:txBody>
          <a:bodyPr>
            <a:normAutofit/>
          </a:bodyPr>
          <a:lstStyle/>
          <a:p>
            <a:pPr marL="228600" lvl="1">
              <a:spcBef>
                <a:spcPts val="1000"/>
              </a:spcBef>
            </a:pPr>
            <a:r>
              <a:rPr lang="en-US" b="1" dirty="0"/>
              <a:t>Choropleth </a:t>
            </a:r>
            <a:r>
              <a:rPr lang="en-US" b="1" dirty="0" smtClean="0"/>
              <a:t>map </a:t>
            </a:r>
            <a:r>
              <a:rPr lang="en-US" sz="2400" dirty="0" smtClean="0"/>
              <a:t>represents data variables such as densities, ratios, or rates by proportionally colored or patterned areas.</a:t>
            </a:r>
            <a:endParaRPr lang="en-US" sz="2400" dirty="0"/>
          </a:p>
        </p:txBody>
      </p:sp>
      <p:sp>
        <p:nvSpPr>
          <p:cNvPr id="4" name="灯片编号占位符 3"/>
          <p:cNvSpPr>
            <a:spLocks noGrp="1"/>
          </p:cNvSpPr>
          <p:nvPr>
            <p:ph type="sldNum" sz="quarter" idx="12"/>
          </p:nvPr>
        </p:nvSpPr>
        <p:spPr/>
        <p:txBody>
          <a:bodyPr/>
          <a:lstStyle/>
          <a:p>
            <a:fld id="{5EEDA49D-2C12-4445-8988-A9D5F93F6E8A}" type="slidenum">
              <a:rPr lang="en-US" smtClean="0"/>
              <a:t>34</a:t>
            </a:fld>
            <a:endParaRPr lang="en-US"/>
          </a:p>
        </p:txBody>
      </p:sp>
      <p:pic>
        <p:nvPicPr>
          <p:cNvPr id="7" name="图片 6"/>
          <p:cNvPicPr>
            <a:picLocks noChangeAspect="1"/>
          </p:cNvPicPr>
          <p:nvPr/>
        </p:nvPicPr>
        <p:blipFill>
          <a:blip r:embed="rId2"/>
          <a:stretch>
            <a:fillRect/>
          </a:stretch>
        </p:blipFill>
        <p:spPr>
          <a:xfrm>
            <a:off x="957243" y="4375150"/>
            <a:ext cx="7229514" cy="2163763"/>
          </a:xfrm>
          <a:prstGeom prst="rect">
            <a:avLst/>
          </a:prstGeom>
        </p:spPr>
      </p:pic>
    </p:spTree>
    <p:extLst>
      <p:ext uri="{BB962C8B-B14F-4D97-AF65-F5344CB8AC3E}">
        <p14:creationId xmlns:p14="http://schemas.microsoft.com/office/powerpoint/2010/main" val="41328312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Geospatial</a:t>
            </a:r>
          </a:p>
        </p:txBody>
      </p:sp>
      <p:sp>
        <p:nvSpPr>
          <p:cNvPr id="3" name="内容占位符 2"/>
          <p:cNvSpPr>
            <a:spLocks noGrp="1"/>
          </p:cNvSpPr>
          <p:nvPr>
            <p:ph sz="half" idx="1"/>
          </p:nvPr>
        </p:nvSpPr>
        <p:spPr/>
        <p:txBody>
          <a:bodyPr>
            <a:normAutofit/>
          </a:bodyPr>
          <a:lstStyle/>
          <a:p>
            <a:r>
              <a:rPr lang="en-US" sz="2400" b="1" dirty="0" smtClean="0"/>
              <a:t>Heat (isopleth) maps </a:t>
            </a:r>
            <a:r>
              <a:rPr lang="en-US" sz="2400" dirty="0" smtClean="0"/>
              <a:t>represent continuous data variable values by colors. Heat maps might show color-based contour lines that connect points of equal value or value-by-area maps.</a:t>
            </a:r>
          </a:p>
        </p:txBody>
      </p:sp>
      <p:sp>
        <p:nvSpPr>
          <p:cNvPr id="4" name="内容占位符 3"/>
          <p:cNvSpPr>
            <a:spLocks noGrp="1"/>
          </p:cNvSpPr>
          <p:nvPr>
            <p:ph sz="half" idx="2"/>
          </p:nvPr>
        </p:nvSpPr>
        <p:spPr/>
        <p:txBody>
          <a:bodyPr>
            <a:normAutofit/>
          </a:bodyPr>
          <a:lstStyle/>
          <a:p>
            <a:r>
              <a:rPr lang="en-US" sz="2400" b="1" dirty="0" smtClean="0"/>
              <a:t>Cartograms</a:t>
            </a:r>
            <a:r>
              <a:rPr lang="en-US" sz="2400" dirty="0" smtClean="0"/>
              <a:t> are not drawn to scale. Instead they distort geographical areas in proportion to data values. Familiarity with region is necessary. Mostly used for world, continental, and country maps.</a:t>
            </a:r>
            <a:endParaRPr lang="en-US" sz="2400" dirty="0"/>
          </a:p>
        </p:txBody>
      </p:sp>
      <p:sp>
        <p:nvSpPr>
          <p:cNvPr id="5" name="灯片编号占位符 4"/>
          <p:cNvSpPr>
            <a:spLocks noGrp="1"/>
          </p:cNvSpPr>
          <p:nvPr>
            <p:ph type="sldNum" sz="quarter" idx="12"/>
          </p:nvPr>
        </p:nvSpPr>
        <p:spPr/>
        <p:txBody>
          <a:bodyPr/>
          <a:lstStyle/>
          <a:p>
            <a:fld id="{5EEDA49D-2C12-4445-8988-A9D5F93F6E8A}" type="slidenum">
              <a:rPr lang="en-US" smtClean="0"/>
              <a:t>35</a:t>
            </a:fld>
            <a:endParaRPr lang="en-US"/>
          </a:p>
        </p:txBody>
      </p:sp>
      <p:pic>
        <p:nvPicPr>
          <p:cNvPr id="7" name="图片 6"/>
          <p:cNvPicPr>
            <a:picLocks noChangeAspect="1"/>
          </p:cNvPicPr>
          <p:nvPr/>
        </p:nvPicPr>
        <p:blipFill>
          <a:blip r:embed="rId2"/>
          <a:stretch>
            <a:fillRect/>
          </a:stretch>
        </p:blipFill>
        <p:spPr>
          <a:xfrm>
            <a:off x="1037653" y="4530529"/>
            <a:ext cx="3058859" cy="2190947"/>
          </a:xfrm>
          <a:prstGeom prst="rect">
            <a:avLst/>
          </a:prstGeom>
        </p:spPr>
      </p:pic>
      <p:pic>
        <p:nvPicPr>
          <p:cNvPr id="8" name="图片 7"/>
          <p:cNvPicPr>
            <a:picLocks noChangeAspect="1"/>
          </p:cNvPicPr>
          <p:nvPr/>
        </p:nvPicPr>
        <p:blipFill>
          <a:blip r:embed="rId3"/>
          <a:stretch>
            <a:fillRect/>
          </a:stretch>
        </p:blipFill>
        <p:spPr>
          <a:xfrm>
            <a:off x="5051967" y="4489451"/>
            <a:ext cx="3040565" cy="2232025"/>
          </a:xfrm>
          <a:prstGeom prst="rect">
            <a:avLst/>
          </a:prstGeom>
        </p:spPr>
      </p:pic>
    </p:spTree>
    <p:extLst>
      <p:ext uri="{BB962C8B-B14F-4D97-AF65-F5344CB8AC3E}">
        <p14:creationId xmlns:p14="http://schemas.microsoft.com/office/powerpoint/2010/main" val="11803421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Geospatial</a:t>
            </a:r>
          </a:p>
        </p:txBody>
      </p:sp>
      <p:sp>
        <p:nvSpPr>
          <p:cNvPr id="3" name="内容占位符 2"/>
          <p:cNvSpPr>
            <a:spLocks noGrp="1"/>
          </p:cNvSpPr>
          <p:nvPr>
            <p:ph sz="half" idx="1"/>
          </p:nvPr>
        </p:nvSpPr>
        <p:spPr/>
        <p:txBody>
          <a:bodyPr>
            <a:normAutofit/>
          </a:bodyPr>
          <a:lstStyle/>
          <a:p>
            <a:r>
              <a:rPr lang="en-US" sz="2400" b="1" dirty="0" smtClean="0"/>
              <a:t>Flow</a:t>
            </a:r>
            <a:r>
              <a:rPr lang="en-US" sz="2400" dirty="0" smtClean="0"/>
              <a:t> </a:t>
            </a:r>
            <a:r>
              <a:rPr lang="en-US" sz="2400" b="1" dirty="0" smtClean="0"/>
              <a:t>maps</a:t>
            </a:r>
            <a:r>
              <a:rPr lang="en-US" sz="2400" dirty="0" smtClean="0"/>
              <a:t> show the paths that (in)tangible object take to get from one geospatial place to another. Variables such as capacity or maximum speed are encoded proportionally by line width or color.</a:t>
            </a:r>
            <a:endParaRPr lang="en-US" sz="2400" dirty="0"/>
          </a:p>
        </p:txBody>
      </p:sp>
      <p:sp>
        <p:nvSpPr>
          <p:cNvPr id="4" name="内容占位符 3"/>
          <p:cNvSpPr>
            <a:spLocks noGrp="1"/>
          </p:cNvSpPr>
          <p:nvPr>
            <p:ph sz="half" idx="2"/>
          </p:nvPr>
        </p:nvSpPr>
        <p:spPr/>
        <p:txBody>
          <a:bodyPr>
            <a:normAutofit/>
          </a:bodyPr>
          <a:lstStyle/>
          <a:p>
            <a:r>
              <a:rPr lang="en-US" sz="2400" b="1" dirty="0" smtClean="0"/>
              <a:t>Space-time</a:t>
            </a:r>
            <a:r>
              <a:rPr lang="en-US" sz="2400" dirty="0" smtClean="0"/>
              <a:t> </a:t>
            </a:r>
            <a:r>
              <a:rPr lang="en-US" sz="2400" b="1" dirty="0" smtClean="0"/>
              <a:t>cubes</a:t>
            </a:r>
            <a:r>
              <a:rPr lang="en-US" sz="2400" dirty="0" smtClean="0"/>
              <a:t> display entities, locations, and events over time.</a:t>
            </a:r>
            <a:endParaRPr lang="en-US" sz="2400" dirty="0"/>
          </a:p>
        </p:txBody>
      </p:sp>
      <p:sp>
        <p:nvSpPr>
          <p:cNvPr id="5" name="灯片编号占位符 4"/>
          <p:cNvSpPr>
            <a:spLocks noGrp="1"/>
          </p:cNvSpPr>
          <p:nvPr>
            <p:ph type="sldNum" sz="quarter" idx="12"/>
          </p:nvPr>
        </p:nvSpPr>
        <p:spPr/>
        <p:txBody>
          <a:bodyPr/>
          <a:lstStyle/>
          <a:p>
            <a:fld id="{5EEDA49D-2C12-4445-8988-A9D5F93F6E8A}" type="slidenum">
              <a:rPr lang="en-US" smtClean="0"/>
              <a:t>36</a:t>
            </a:fld>
            <a:endParaRPr lang="en-US"/>
          </a:p>
        </p:txBody>
      </p:sp>
      <p:pic>
        <p:nvPicPr>
          <p:cNvPr id="6" name="图片 5"/>
          <p:cNvPicPr>
            <a:picLocks noChangeAspect="1"/>
          </p:cNvPicPr>
          <p:nvPr/>
        </p:nvPicPr>
        <p:blipFill>
          <a:blip r:embed="rId2"/>
          <a:stretch>
            <a:fillRect/>
          </a:stretch>
        </p:blipFill>
        <p:spPr>
          <a:xfrm>
            <a:off x="1212723" y="4505640"/>
            <a:ext cx="2718054" cy="2033273"/>
          </a:xfrm>
          <a:prstGeom prst="rect">
            <a:avLst/>
          </a:prstGeom>
        </p:spPr>
      </p:pic>
      <p:pic>
        <p:nvPicPr>
          <p:cNvPr id="7" name="图片 6"/>
          <p:cNvPicPr>
            <a:picLocks noChangeAspect="1"/>
          </p:cNvPicPr>
          <p:nvPr/>
        </p:nvPicPr>
        <p:blipFill>
          <a:blip r:embed="rId3"/>
          <a:stretch>
            <a:fillRect/>
          </a:stretch>
        </p:blipFill>
        <p:spPr>
          <a:xfrm>
            <a:off x="5392328" y="2870896"/>
            <a:ext cx="2359843" cy="3668017"/>
          </a:xfrm>
          <a:prstGeom prst="rect">
            <a:avLst/>
          </a:prstGeom>
        </p:spPr>
      </p:pic>
    </p:spTree>
    <p:extLst>
      <p:ext uri="{BB962C8B-B14F-4D97-AF65-F5344CB8AC3E}">
        <p14:creationId xmlns:p14="http://schemas.microsoft.com/office/powerpoint/2010/main" val="2222056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Topical</a:t>
            </a:r>
          </a:p>
        </p:txBody>
      </p:sp>
      <p:sp>
        <p:nvSpPr>
          <p:cNvPr id="3" name="内容占位符 2"/>
          <p:cNvSpPr>
            <a:spLocks noGrp="1"/>
          </p:cNvSpPr>
          <p:nvPr>
            <p:ph idx="1"/>
          </p:nvPr>
        </p:nvSpPr>
        <p:spPr/>
        <p:txBody>
          <a:bodyPr/>
          <a:lstStyle/>
          <a:p>
            <a:r>
              <a:rPr lang="en-US" dirty="0" smtClean="0"/>
              <a:t>To answer “WHAT” question, we will be using texts to identify major topics, their interrelations, and their evolution over time at different levels of analysis – micro to macro.</a:t>
            </a:r>
          </a:p>
          <a:p>
            <a:pPr lvl="1"/>
            <a:endParaRPr lang="en-US" dirty="0"/>
          </a:p>
          <a:p>
            <a:r>
              <a:rPr lang="en-US" dirty="0" smtClean="0"/>
              <a:t>To generate visualization from text, text processing or natural language processing is needed to generate qualitative or quantitative features of the text.</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37</a:t>
            </a:fld>
            <a:endParaRPr lang="en-US"/>
          </a:p>
        </p:txBody>
      </p:sp>
    </p:spTree>
    <p:extLst>
      <p:ext uri="{BB962C8B-B14F-4D97-AF65-F5344CB8AC3E}">
        <p14:creationId xmlns:p14="http://schemas.microsoft.com/office/powerpoint/2010/main" val="39361626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Topical</a:t>
            </a:r>
          </a:p>
        </p:txBody>
      </p:sp>
      <p:sp>
        <p:nvSpPr>
          <p:cNvPr id="3" name="内容占位符 2"/>
          <p:cNvSpPr>
            <a:spLocks noGrp="1"/>
          </p:cNvSpPr>
          <p:nvPr>
            <p:ph idx="1"/>
          </p:nvPr>
        </p:nvSpPr>
        <p:spPr/>
        <p:txBody>
          <a:bodyPr>
            <a:normAutofit lnSpcReduction="10000"/>
          </a:bodyPr>
          <a:lstStyle/>
          <a:p>
            <a:r>
              <a:rPr lang="en-US" dirty="0"/>
              <a:t>Most of the time, we would not just analyze one piece of text, but we would </a:t>
            </a:r>
            <a:r>
              <a:rPr lang="en-US" dirty="0" smtClean="0"/>
              <a:t>analyze </a:t>
            </a:r>
            <a:r>
              <a:rPr lang="en-US" dirty="0"/>
              <a:t>an entire </a:t>
            </a:r>
            <a:r>
              <a:rPr lang="en-US" b="1" dirty="0"/>
              <a:t>text corpus</a:t>
            </a:r>
            <a:r>
              <a:rPr lang="en-US" dirty="0"/>
              <a:t> instead. </a:t>
            </a:r>
            <a:endParaRPr lang="en-US" dirty="0" smtClean="0"/>
          </a:p>
          <a:p>
            <a:r>
              <a:rPr lang="en-US" b="1" dirty="0" smtClean="0"/>
              <a:t>Bag of Words</a:t>
            </a:r>
            <a:r>
              <a:rPr lang="en-US" dirty="0" smtClean="0"/>
              <a:t> and </a:t>
            </a:r>
            <a:r>
              <a:rPr lang="en-US" b="1" dirty="0" smtClean="0"/>
              <a:t>N-gram</a:t>
            </a:r>
            <a:r>
              <a:rPr lang="en-US" dirty="0" smtClean="0"/>
              <a:t> </a:t>
            </a:r>
            <a:r>
              <a:rPr lang="en-US" dirty="0"/>
              <a:t>are techniques we </a:t>
            </a:r>
            <a:r>
              <a:rPr lang="en-US" dirty="0" smtClean="0"/>
              <a:t>will likely </a:t>
            </a:r>
            <a:r>
              <a:rPr lang="en-US" dirty="0"/>
              <a:t>encounter in the </a:t>
            </a:r>
            <a:r>
              <a:rPr lang="en-US" dirty="0" smtClean="0"/>
              <a:t>area.</a:t>
            </a:r>
          </a:p>
          <a:p>
            <a:r>
              <a:rPr lang="en-US" dirty="0" smtClean="0"/>
              <a:t>Other text mining techniques such as </a:t>
            </a:r>
            <a:r>
              <a:rPr lang="en-US" b="1" dirty="0" smtClean="0"/>
              <a:t>text classification</a:t>
            </a:r>
            <a:r>
              <a:rPr lang="en-US" dirty="0" smtClean="0"/>
              <a:t>, </a:t>
            </a:r>
            <a:r>
              <a:rPr lang="en-US" b="1" dirty="0" smtClean="0"/>
              <a:t>sentiment analysis</a:t>
            </a:r>
            <a:r>
              <a:rPr lang="en-US" dirty="0" smtClean="0"/>
              <a:t>, </a:t>
            </a:r>
            <a:r>
              <a:rPr lang="en-US" b="1" dirty="0" smtClean="0"/>
              <a:t>topic modeling</a:t>
            </a:r>
            <a:r>
              <a:rPr lang="en-US" dirty="0" smtClean="0"/>
              <a:t>, entity extraction were reviewed by Xiao.</a:t>
            </a:r>
          </a:p>
          <a:p>
            <a:pPr lvl="1"/>
            <a:r>
              <a:rPr lang="en-US" dirty="0">
                <a:hlinkClick r:id="rId2"/>
              </a:rPr>
              <a:t>https://</a:t>
            </a:r>
            <a:r>
              <a:rPr lang="en-US" dirty="0" smtClean="0">
                <a:hlinkClick r:id="rId2"/>
              </a:rPr>
              <a:t>ai.arizona.edu/class-resources-page</a:t>
            </a:r>
            <a:endParaRPr lang="en-US" dirty="0" smtClean="0"/>
          </a:p>
          <a:p>
            <a:pPr lvl="1"/>
            <a:r>
              <a:rPr lang="en-US" dirty="0"/>
              <a:t>Text Mining: Techniques, Tools, Ontologies and Shared Tasks, by Xiao Liu</a:t>
            </a:r>
          </a:p>
        </p:txBody>
      </p:sp>
      <p:sp>
        <p:nvSpPr>
          <p:cNvPr id="4" name="灯片编号占位符 3"/>
          <p:cNvSpPr>
            <a:spLocks noGrp="1"/>
          </p:cNvSpPr>
          <p:nvPr>
            <p:ph type="sldNum" sz="quarter" idx="12"/>
          </p:nvPr>
        </p:nvSpPr>
        <p:spPr/>
        <p:txBody>
          <a:bodyPr/>
          <a:lstStyle/>
          <a:p>
            <a:fld id="{5EEDA49D-2C12-4445-8988-A9D5F93F6E8A}" type="slidenum">
              <a:rPr lang="en-US" smtClean="0"/>
              <a:t>38</a:t>
            </a:fld>
            <a:endParaRPr lang="en-US"/>
          </a:p>
        </p:txBody>
      </p:sp>
    </p:spTree>
    <p:extLst>
      <p:ext uri="{BB962C8B-B14F-4D97-AF65-F5344CB8AC3E}">
        <p14:creationId xmlns:p14="http://schemas.microsoft.com/office/powerpoint/2010/main" val="30064741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Topical</a:t>
            </a:r>
          </a:p>
        </p:txBody>
      </p:sp>
      <p:sp>
        <p:nvSpPr>
          <p:cNvPr id="3" name="内容占位符 2"/>
          <p:cNvSpPr>
            <a:spLocks noGrp="1"/>
          </p:cNvSpPr>
          <p:nvPr>
            <p:ph idx="1"/>
          </p:nvPr>
        </p:nvSpPr>
        <p:spPr/>
        <p:txBody>
          <a:bodyPr/>
          <a:lstStyle/>
          <a:p>
            <a:r>
              <a:rPr lang="en-US" dirty="0" smtClean="0"/>
              <a:t>Representations of Topical Data</a:t>
            </a:r>
          </a:p>
          <a:p>
            <a:pPr lvl="1"/>
            <a:r>
              <a:rPr lang="en-US" b="1" dirty="0" smtClean="0"/>
              <a:t>Charts:</a:t>
            </a:r>
            <a:r>
              <a:rPr lang="en-US" dirty="0" smtClean="0"/>
              <a:t> Word cloud, </a:t>
            </a:r>
            <a:r>
              <a:rPr lang="en-US" dirty="0"/>
              <a:t>t</a:t>
            </a:r>
            <a:r>
              <a:rPr lang="en-US" dirty="0" smtClean="0"/>
              <a:t>ext overlay</a:t>
            </a:r>
          </a:p>
          <a:p>
            <a:pPr lvl="1"/>
            <a:r>
              <a:rPr lang="en-US" b="1" dirty="0" smtClean="0"/>
              <a:t>Tables:</a:t>
            </a:r>
            <a:r>
              <a:rPr lang="en-US" dirty="0" smtClean="0"/>
              <a:t> GRIDL, Periodic table</a:t>
            </a:r>
          </a:p>
          <a:p>
            <a:pPr lvl="1"/>
            <a:r>
              <a:rPr lang="en-US" b="1" dirty="0" smtClean="0"/>
              <a:t>Graphs:</a:t>
            </a:r>
            <a:r>
              <a:rPr lang="en-US" dirty="0" smtClean="0"/>
              <a:t> circular visualization, </a:t>
            </a:r>
            <a:r>
              <a:rPr lang="en-US" dirty="0" err="1" smtClean="0"/>
              <a:t>crossmaps</a:t>
            </a:r>
            <a:endParaRPr lang="en-US" dirty="0" smtClean="0"/>
          </a:p>
          <a:p>
            <a:pPr lvl="1"/>
            <a:r>
              <a:rPr lang="en-US" b="1" dirty="0" smtClean="0"/>
              <a:t>Geospatial maps: </a:t>
            </a:r>
            <a:r>
              <a:rPr lang="en-US" dirty="0" smtClean="0"/>
              <a:t>SOM maps</a:t>
            </a:r>
          </a:p>
          <a:p>
            <a:pPr lvl="1"/>
            <a:r>
              <a:rPr lang="en-US" b="1" dirty="0" smtClean="0"/>
              <a:t>Network graphs: </a:t>
            </a:r>
            <a:r>
              <a:rPr lang="en-US" dirty="0" smtClean="0"/>
              <a:t>Tree visualizations, word co-occurrence networks, concept maps, science map overlays</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39</a:t>
            </a:fld>
            <a:endParaRPr lang="en-US"/>
          </a:p>
        </p:txBody>
      </p:sp>
    </p:spTree>
    <p:extLst>
      <p:ext uri="{BB962C8B-B14F-4D97-AF65-F5344CB8AC3E}">
        <p14:creationId xmlns:p14="http://schemas.microsoft.com/office/powerpoint/2010/main" val="2919980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altLang="zh-TW" sz="3600" b="1" dirty="0">
                <a:latin typeface="Segoe UI" panose="020B0502040204020203" pitchFamily="34" charset="0"/>
                <a:cs typeface="Segoe UI" panose="020B0502040204020203" pitchFamily="34" charset="0"/>
              </a:rPr>
              <a:t>What is Visualization?</a:t>
            </a:r>
          </a:p>
        </p:txBody>
      </p:sp>
      <p:sp>
        <p:nvSpPr>
          <p:cNvPr id="3" name="Content Placeholder 2"/>
          <p:cNvSpPr>
            <a:spLocks noGrp="1"/>
          </p:cNvSpPr>
          <p:nvPr>
            <p:ph idx="1"/>
          </p:nvPr>
        </p:nvSpPr>
        <p:spPr/>
        <p:txBody>
          <a:bodyPr>
            <a:normAutofit/>
          </a:bodyPr>
          <a:lstStyle/>
          <a:p>
            <a:r>
              <a:rPr lang="en-US" altLang="zh-TW" dirty="0">
                <a:ea typeface="新細明體" charset="-120"/>
              </a:rPr>
              <a:t>Visualization </a:t>
            </a:r>
            <a:r>
              <a:rPr lang="en-US" altLang="zh-TW" dirty="0" smtClean="0">
                <a:ea typeface="新細明體" charset="-120"/>
              </a:rPr>
              <a:t>is </a:t>
            </a:r>
            <a:r>
              <a:rPr lang="en-US" altLang="zh-TW" dirty="0">
                <a:ea typeface="新細明體" charset="-120"/>
              </a:rPr>
              <a:t>any technique for creating images, diagrams, or animations to communicate a message. </a:t>
            </a:r>
            <a:endParaRPr lang="en-US" altLang="zh-TW" dirty="0" smtClean="0">
              <a:ea typeface="新細明體" charset="-120"/>
            </a:endParaRPr>
          </a:p>
          <a:p>
            <a:r>
              <a:rPr lang="en-US" altLang="zh-TW" dirty="0" smtClean="0">
                <a:ea typeface="新細明體" charset="-120"/>
              </a:rPr>
              <a:t>Visualization </a:t>
            </a:r>
            <a:r>
              <a:rPr lang="en-US" altLang="zh-TW" dirty="0">
                <a:ea typeface="新細明體" charset="-120"/>
              </a:rPr>
              <a:t>through visual imagery has been an effective way to communicate both abstract and concrete ideas since the dawn of man. </a:t>
            </a:r>
            <a:endParaRPr lang="en-US" altLang="zh-TW" dirty="0" smtClean="0">
              <a:ea typeface="新細明體" charset="-120"/>
            </a:endParaRPr>
          </a:p>
          <a:p>
            <a:pPr lvl="1"/>
            <a:r>
              <a:rPr lang="en-US" altLang="zh-TW" dirty="0" smtClean="0">
                <a:ea typeface="新細明體" charset="-120"/>
              </a:rPr>
              <a:t>Cave paintings</a:t>
            </a:r>
          </a:p>
          <a:p>
            <a:pPr lvl="1"/>
            <a:r>
              <a:rPr lang="en-US" altLang="zh-TW" dirty="0" smtClean="0">
                <a:ea typeface="新細明體" charset="-120"/>
              </a:rPr>
              <a:t>Hieroglyphs</a:t>
            </a:r>
          </a:p>
          <a:p>
            <a:pPr lvl="1"/>
            <a:r>
              <a:rPr lang="en-US" altLang="zh-TW" dirty="0" smtClean="0">
                <a:ea typeface="新細明體" charset="-120"/>
              </a:rPr>
              <a:t>Maps</a:t>
            </a:r>
          </a:p>
          <a:p>
            <a:pPr lvl="1"/>
            <a:r>
              <a:rPr lang="en-US" altLang="zh-TW" dirty="0" smtClean="0">
                <a:ea typeface="新細明體" charset="-120"/>
              </a:rPr>
              <a:t>…</a:t>
            </a:r>
          </a:p>
          <a:p>
            <a:pPr lvl="1"/>
            <a:endParaRPr lang="en-US" altLang="zh-TW" dirty="0">
              <a:ea typeface="新細明體" charset="-120"/>
            </a:endParaRPr>
          </a:p>
          <a:p>
            <a:endParaRPr lang="en-US" altLang="zh-TW" dirty="0">
              <a:ea typeface="新細明體" charset="-120"/>
            </a:endParaRPr>
          </a:p>
          <a:p>
            <a:endParaRPr lang="en-US" altLang="zh-TW" dirty="0">
              <a:ea typeface="新細明體" charset="-120"/>
            </a:endParaRPr>
          </a:p>
          <a:p>
            <a:pPr lvl="1"/>
            <a:endParaRPr lang="en-US" altLang="zh-TW" dirty="0">
              <a:ea typeface="新細明體" charset="-120"/>
            </a:endParaRPr>
          </a:p>
          <a:p>
            <a:endParaRPr lang="en-US" dirty="0"/>
          </a:p>
        </p:txBody>
      </p:sp>
      <p:sp>
        <p:nvSpPr>
          <p:cNvPr id="4" name="Slide Number Placeholder 3"/>
          <p:cNvSpPr>
            <a:spLocks noGrp="1"/>
          </p:cNvSpPr>
          <p:nvPr>
            <p:ph type="sldNum" sz="quarter" idx="12"/>
          </p:nvPr>
        </p:nvSpPr>
        <p:spPr/>
        <p:txBody>
          <a:bodyPr/>
          <a:lstStyle/>
          <a:p>
            <a:fld id="{5EEDA49D-2C12-4445-8988-A9D5F93F6E8A}" type="slidenum">
              <a:rPr lang="en-US" smtClean="0"/>
              <a:t>4</a:t>
            </a:fld>
            <a:endParaRPr lang="en-US"/>
          </a:p>
        </p:txBody>
      </p:sp>
    </p:spTree>
    <p:extLst>
      <p:ext uri="{BB962C8B-B14F-4D97-AF65-F5344CB8AC3E}">
        <p14:creationId xmlns:p14="http://schemas.microsoft.com/office/powerpoint/2010/main" val="29782341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Topical</a:t>
            </a:r>
          </a:p>
        </p:txBody>
      </p:sp>
      <p:sp>
        <p:nvSpPr>
          <p:cNvPr id="5" name="内容占位符 4"/>
          <p:cNvSpPr>
            <a:spLocks noGrp="1"/>
          </p:cNvSpPr>
          <p:nvPr>
            <p:ph sz="half" idx="1"/>
          </p:nvPr>
        </p:nvSpPr>
        <p:spPr/>
        <p:txBody>
          <a:bodyPr/>
          <a:lstStyle/>
          <a:p>
            <a:r>
              <a:rPr lang="en-US" b="1" dirty="0" smtClean="0"/>
              <a:t>Word cloud </a:t>
            </a:r>
            <a:r>
              <a:rPr lang="en-US" dirty="0" smtClean="0"/>
              <a:t>visualize the frequency of the words.</a:t>
            </a:r>
          </a:p>
          <a:p>
            <a:pPr lvl="1"/>
            <a:r>
              <a:rPr lang="en-US" dirty="0" smtClean="0"/>
              <a:t>IMDB movie titles word cloud created with </a:t>
            </a:r>
            <a:r>
              <a:rPr lang="en-US" dirty="0" smtClean="0">
                <a:hlinkClick r:id="rId2"/>
              </a:rPr>
              <a:t>Wordle.</a:t>
            </a:r>
            <a:endParaRPr lang="en-US" dirty="0" smtClean="0"/>
          </a:p>
        </p:txBody>
      </p:sp>
      <p:sp>
        <p:nvSpPr>
          <p:cNvPr id="6" name="内容占位符 5"/>
          <p:cNvSpPr>
            <a:spLocks noGrp="1"/>
          </p:cNvSpPr>
          <p:nvPr>
            <p:ph sz="half" idx="2"/>
          </p:nvPr>
        </p:nvSpPr>
        <p:spPr/>
        <p:txBody>
          <a:bodyPr/>
          <a:lstStyle/>
          <a:p>
            <a:r>
              <a:rPr lang="en-US" b="1" dirty="0" smtClean="0"/>
              <a:t>Text Overlay </a:t>
            </a:r>
            <a:r>
              <a:rPr lang="en-US" dirty="0" smtClean="0"/>
              <a:t>(</a:t>
            </a:r>
            <a:r>
              <a:rPr lang="en-US" dirty="0" err="1" smtClean="0"/>
              <a:t>Abbassi</a:t>
            </a:r>
            <a:r>
              <a:rPr lang="en-US" dirty="0" smtClean="0"/>
              <a:t> and Chen, 2008)</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40</a:t>
            </a:fld>
            <a:endParaRPr lang="en-US"/>
          </a:p>
        </p:txBody>
      </p:sp>
      <p:pic>
        <p:nvPicPr>
          <p:cNvPr id="7" name="图片 6"/>
          <p:cNvPicPr>
            <a:picLocks noChangeAspect="1"/>
          </p:cNvPicPr>
          <p:nvPr/>
        </p:nvPicPr>
        <p:blipFill>
          <a:blip r:embed="rId3"/>
          <a:stretch>
            <a:fillRect/>
          </a:stretch>
        </p:blipFill>
        <p:spPr>
          <a:xfrm>
            <a:off x="129645" y="4001294"/>
            <a:ext cx="4470930" cy="2406143"/>
          </a:xfrm>
          <a:prstGeom prst="rect">
            <a:avLst/>
          </a:prstGeom>
        </p:spPr>
      </p:pic>
      <p:pic>
        <p:nvPicPr>
          <p:cNvPr id="8" name="图片 7"/>
          <p:cNvPicPr>
            <a:picLocks noChangeAspect="1"/>
          </p:cNvPicPr>
          <p:nvPr/>
        </p:nvPicPr>
        <p:blipFill>
          <a:blip r:embed="rId4"/>
          <a:stretch>
            <a:fillRect/>
          </a:stretch>
        </p:blipFill>
        <p:spPr>
          <a:xfrm>
            <a:off x="4686300" y="2681952"/>
            <a:ext cx="2420718" cy="2256854"/>
          </a:xfrm>
          <a:prstGeom prst="rect">
            <a:avLst/>
          </a:prstGeom>
        </p:spPr>
      </p:pic>
      <p:pic>
        <p:nvPicPr>
          <p:cNvPr id="9" name="图片 8"/>
          <p:cNvPicPr>
            <a:picLocks noChangeAspect="1"/>
          </p:cNvPicPr>
          <p:nvPr/>
        </p:nvPicPr>
        <p:blipFill>
          <a:blip r:embed="rId5"/>
          <a:stretch>
            <a:fillRect/>
          </a:stretch>
        </p:blipFill>
        <p:spPr>
          <a:xfrm>
            <a:off x="5901387" y="3878842"/>
            <a:ext cx="2689401" cy="2477509"/>
          </a:xfrm>
          <a:prstGeom prst="rect">
            <a:avLst/>
          </a:prstGeom>
        </p:spPr>
      </p:pic>
    </p:spTree>
    <p:extLst>
      <p:ext uri="{BB962C8B-B14F-4D97-AF65-F5344CB8AC3E}">
        <p14:creationId xmlns:p14="http://schemas.microsoft.com/office/powerpoint/2010/main" val="25709740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Topical</a:t>
            </a:r>
          </a:p>
        </p:txBody>
      </p:sp>
      <p:sp>
        <p:nvSpPr>
          <p:cNvPr id="3" name="内容占位符 2"/>
          <p:cNvSpPr>
            <a:spLocks noGrp="1"/>
          </p:cNvSpPr>
          <p:nvPr>
            <p:ph sz="half" idx="1"/>
          </p:nvPr>
        </p:nvSpPr>
        <p:spPr/>
        <p:txBody>
          <a:bodyPr/>
          <a:lstStyle/>
          <a:p>
            <a:r>
              <a:rPr lang="en-US" b="1" dirty="0"/>
              <a:t>GRIDL</a:t>
            </a:r>
            <a:r>
              <a:rPr lang="en-US" dirty="0"/>
              <a:t> </a:t>
            </a:r>
            <a:r>
              <a:rPr lang="en-US" dirty="0" smtClean="0"/>
              <a:t>uses categorical and hierarchical axes to support categorical zooming.</a:t>
            </a:r>
            <a:endParaRPr lang="en-US" dirty="0"/>
          </a:p>
        </p:txBody>
      </p:sp>
      <p:sp>
        <p:nvSpPr>
          <p:cNvPr id="4" name="内容占位符 3"/>
          <p:cNvSpPr>
            <a:spLocks noGrp="1"/>
          </p:cNvSpPr>
          <p:nvPr>
            <p:ph sz="half" idx="2"/>
          </p:nvPr>
        </p:nvSpPr>
        <p:spPr/>
        <p:txBody>
          <a:bodyPr/>
          <a:lstStyle/>
          <a:p>
            <a:r>
              <a:rPr lang="en-US" b="1" dirty="0" smtClean="0"/>
              <a:t>Periodic Table </a:t>
            </a:r>
            <a:r>
              <a:rPr lang="en-US" dirty="0" smtClean="0"/>
              <a:t>is used to organize elements sharing similar properties.</a:t>
            </a:r>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41</a:t>
            </a:fld>
            <a:endParaRPr lang="en-US"/>
          </a:p>
        </p:txBody>
      </p:sp>
      <p:pic>
        <p:nvPicPr>
          <p:cNvPr id="6" name="图片 5"/>
          <p:cNvPicPr>
            <a:picLocks noChangeAspect="1"/>
          </p:cNvPicPr>
          <p:nvPr/>
        </p:nvPicPr>
        <p:blipFill>
          <a:blip r:embed="rId2"/>
          <a:stretch>
            <a:fillRect/>
          </a:stretch>
        </p:blipFill>
        <p:spPr>
          <a:xfrm>
            <a:off x="514350" y="3684733"/>
            <a:ext cx="3886200" cy="2854180"/>
          </a:xfrm>
          <a:prstGeom prst="rect">
            <a:avLst/>
          </a:prstGeom>
        </p:spPr>
      </p:pic>
      <p:pic>
        <p:nvPicPr>
          <p:cNvPr id="7170" name="Picture 2" descr="https://upload.wikimedia.org/wikipedia/commons/thumb/7/79/14LaAc_periodic_table_IIb.jpg/375px-14LaAc_periodic_table_II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888" y="4144472"/>
            <a:ext cx="4043707" cy="2167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5159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Topical</a:t>
            </a:r>
          </a:p>
        </p:txBody>
      </p:sp>
      <p:sp>
        <p:nvSpPr>
          <p:cNvPr id="3" name="内容占位符 2"/>
          <p:cNvSpPr>
            <a:spLocks noGrp="1"/>
          </p:cNvSpPr>
          <p:nvPr>
            <p:ph sz="half" idx="1"/>
          </p:nvPr>
        </p:nvSpPr>
        <p:spPr/>
        <p:txBody>
          <a:bodyPr/>
          <a:lstStyle/>
          <a:p>
            <a:r>
              <a:rPr lang="en-US" b="1" dirty="0" smtClean="0"/>
              <a:t>Circular Visualization </a:t>
            </a:r>
            <a:r>
              <a:rPr lang="en-US" dirty="0" smtClean="0"/>
              <a:t>shows the relationships between entities.</a:t>
            </a:r>
            <a:endParaRPr lang="en-US" dirty="0"/>
          </a:p>
        </p:txBody>
      </p:sp>
      <p:sp>
        <p:nvSpPr>
          <p:cNvPr id="4" name="内容占位符 3"/>
          <p:cNvSpPr>
            <a:spLocks noGrp="1"/>
          </p:cNvSpPr>
          <p:nvPr>
            <p:ph sz="half" idx="2"/>
          </p:nvPr>
        </p:nvSpPr>
        <p:spPr/>
        <p:txBody>
          <a:bodyPr/>
          <a:lstStyle/>
          <a:p>
            <a:r>
              <a:rPr lang="en-US" b="1" dirty="0" err="1" smtClean="0"/>
              <a:t>Crossmap</a:t>
            </a:r>
            <a:r>
              <a:rPr lang="en-US" dirty="0" smtClean="0"/>
              <a:t> </a:t>
            </a:r>
            <a:r>
              <a:rPr lang="en-US" dirty="0"/>
              <a:t>is introduced for visualizing multiple and overlapping relations among entity types in collections of journal articles.</a:t>
            </a:r>
          </a:p>
        </p:txBody>
      </p:sp>
      <p:sp>
        <p:nvSpPr>
          <p:cNvPr id="5" name="灯片编号占位符 4"/>
          <p:cNvSpPr>
            <a:spLocks noGrp="1"/>
          </p:cNvSpPr>
          <p:nvPr>
            <p:ph type="sldNum" sz="quarter" idx="12"/>
          </p:nvPr>
        </p:nvSpPr>
        <p:spPr/>
        <p:txBody>
          <a:bodyPr/>
          <a:lstStyle/>
          <a:p>
            <a:fld id="{5EEDA49D-2C12-4445-8988-A9D5F93F6E8A}" type="slidenum">
              <a:rPr lang="en-US" smtClean="0"/>
              <a:t>42</a:t>
            </a:fld>
            <a:endParaRPr lang="en-US"/>
          </a:p>
        </p:txBody>
      </p:sp>
      <p:pic>
        <p:nvPicPr>
          <p:cNvPr id="8194" name="Picture 2" descr="http://www.pnas.org/content/101/suppl_1/5291/F4.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4235910"/>
            <a:ext cx="4410076" cy="224845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circos.ca/img/masthead/wildlife-blackmarket.png"/>
          <p:cNvPicPr>
            <a:picLocks noChangeAspect="1" noChangeArrowheads="1"/>
          </p:cNvPicPr>
          <p:nvPr/>
        </p:nvPicPr>
        <p:blipFill rotWithShape="1">
          <a:blip r:embed="rId3">
            <a:extLst>
              <a:ext uri="{28A0092B-C50C-407E-A947-70E740481C1C}">
                <a14:useLocalDpi xmlns:a14="http://schemas.microsoft.com/office/drawing/2010/main" val="0"/>
              </a:ext>
            </a:extLst>
          </a:blip>
          <a:srcRect l="1823" t="5900" r="39810" b="3585"/>
          <a:stretch/>
        </p:blipFill>
        <p:spPr bwMode="auto">
          <a:xfrm>
            <a:off x="148589" y="3725046"/>
            <a:ext cx="4480561" cy="243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151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Topical</a:t>
            </a:r>
          </a:p>
        </p:txBody>
      </p:sp>
      <p:sp>
        <p:nvSpPr>
          <p:cNvPr id="3" name="内容占位符 2"/>
          <p:cNvSpPr>
            <a:spLocks noGrp="1"/>
          </p:cNvSpPr>
          <p:nvPr>
            <p:ph sz="half" idx="1"/>
          </p:nvPr>
        </p:nvSpPr>
        <p:spPr/>
        <p:txBody>
          <a:bodyPr/>
          <a:lstStyle/>
          <a:p>
            <a:r>
              <a:rPr lang="en-US" b="1" dirty="0" smtClean="0"/>
              <a:t>SOM Map </a:t>
            </a:r>
            <a:r>
              <a:rPr lang="en-US" dirty="0" smtClean="0"/>
              <a:t>uses geospatial metaphors to create abstract 2-D space and map elements onto the space.</a:t>
            </a:r>
            <a:endParaRPr lang="en-US" dirty="0"/>
          </a:p>
        </p:txBody>
      </p:sp>
      <p:sp>
        <p:nvSpPr>
          <p:cNvPr id="4" name="内容占位符 3"/>
          <p:cNvSpPr>
            <a:spLocks noGrp="1"/>
          </p:cNvSpPr>
          <p:nvPr>
            <p:ph sz="half" idx="2"/>
          </p:nvPr>
        </p:nvSpPr>
        <p:spPr/>
        <p:txBody>
          <a:bodyPr/>
          <a:lstStyle/>
          <a:p>
            <a:r>
              <a:rPr lang="en-US" b="1" dirty="0" smtClean="0"/>
              <a:t>Concept maps </a:t>
            </a:r>
            <a:r>
              <a:rPr lang="en-US" dirty="0" smtClean="0"/>
              <a:t>are network graphs that show the relationships among concepts.</a:t>
            </a:r>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43</a:t>
            </a:fld>
            <a:endParaRPr lang="en-US"/>
          </a:p>
        </p:txBody>
      </p:sp>
      <p:pic>
        <p:nvPicPr>
          <p:cNvPr id="6" name="图片 5"/>
          <p:cNvPicPr>
            <a:picLocks noChangeAspect="1"/>
          </p:cNvPicPr>
          <p:nvPr/>
        </p:nvPicPr>
        <p:blipFill>
          <a:blip r:embed="rId2"/>
          <a:stretch>
            <a:fillRect/>
          </a:stretch>
        </p:blipFill>
        <p:spPr>
          <a:xfrm>
            <a:off x="4992624" y="3467098"/>
            <a:ext cx="3522726" cy="2889253"/>
          </a:xfrm>
          <a:prstGeom prst="rect">
            <a:avLst/>
          </a:prstGeom>
        </p:spPr>
      </p:pic>
      <p:pic>
        <p:nvPicPr>
          <p:cNvPr id="7" name="Picture 4" descr="vol39zhu_9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23403" y="4243197"/>
            <a:ext cx="3267923" cy="229571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741418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Network</a:t>
            </a:r>
          </a:p>
        </p:txBody>
      </p:sp>
      <p:sp>
        <p:nvSpPr>
          <p:cNvPr id="3" name="内容占位符 2"/>
          <p:cNvSpPr>
            <a:spLocks noGrp="1"/>
          </p:cNvSpPr>
          <p:nvPr>
            <p:ph idx="1"/>
          </p:nvPr>
        </p:nvSpPr>
        <p:spPr/>
        <p:txBody>
          <a:bodyPr>
            <a:normAutofit lnSpcReduction="10000"/>
          </a:bodyPr>
          <a:lstStyle/>
          <a:p>
            <a:r>
              <a:rPr lang="en-US" dirty="0" smtClean="0"/>
              <a:t>The “WITH WHOM” question can be answered by tree and network visualization.</a:t>
            </a:r>
          </a:p>
          <a:p>
            <a:pPr lvl="1"/>
            <a:r>
              <a:rPr lang="en-US" dirty="0" smtClean="0"/>
              <a:t>Tree visualization utilizes structural, hierarchical data.</a:t>
            </a:r>
          </a:p>
          <a:p>
            <a:pPr lvl="2"/>
            <a:r>
              <a:rPr lang="en-US" dirty="0" smtClean="0"/>
              <a:t>Radial Tree Map</a:t>
            </a:r>
          </a:p>
          <a:p>
            <a:pPr lvl="2"/>
            <a:r>
              <a:rPr lang="en-US" dirty="0" err="1" smtClean="0"/>
              <a:t>Treemap</a:t>
            </a:r>
            <a:endParaRPr lang="en-US" dirty="0" smtClean="0"/>
          </a:p>
          <a:p>
            <a:pPr lvl="1"/>
            <a:r>
              <a:rPr lang="en-US" dirty="0" smtClean="0"/>
              <a:t>Network visualization can deal with more complex relationships between nodes.</a:t>
            </a:r>
          </a:p>
          <a:p>
            <a:pPr lvl="2"/>
            <a:r>
              <a:rPr lang="en-US" dirty="0" smtClean="0"/>
              <a:t>Random layout</a:t>
            </a:r>
          </a:p>
          <a:p>
            <a:pPr lvl="2"/>
            <a:r>
              <a:rPr lang="en-US" dirty="0" smtClean="0"/>
              <a:t>Circular layout</a:t>
            </a:r>
          </a:p>
          <a:p>
            <a:pPr lvl="2"/>
            <a:r>
              <a:rPr lang="en-US" dirty="0" smtClean="0"/>
              <a:t>Force directed layout</a:t>
            </a:r>
          </a:p>
          <a:p>
            <a:pPr lvl="2"/>
            <a:r>
              <a:rPr lang="en-US" dirty="0" smtClean="0"/>
              <a:t>Bipartite layout</a:t>
            </a:r>
          </a:p>
          <a:p>
            <a:pPr lvl="2"/>
            <a:r>
              <a:rPr lang="en-US" dirty="0" smtClean="0"/>
              <a:t>Subway map layout</a:t>
            </a:r>
          </a:p>
          <a:p>
            <a:pPr lvl="2"/>
            <a:r>
              <a:rPr lang="en-US" dirty="0" smtClean="0"/>
              <a:t>Network overlays on geospatial maps</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44</a:t>
            </a:fld>
            <a:endParaRPr lang="en-US"/>
          </a:p>
        </p:txBody>
      </p:sp>
    </p:spTree>
    <p:extLst>
      <p:ext uri="{BB962C8B-B14F-4D97-AF65-F5344CB8AC3E}">
        <p14:creationId xmlns:p14="http://schemas.microsoft.com/office/powerpoint/2010/main" val="35708583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Network</a:t>
            </a:r>
          </a:p>
        </p:txBody>
      </p:sp>
      <p:sp>
        <p:nvSpPr>
          <p:cNvPr id="5" name="内容占位符 4"/>
          <p:cNvSpPr>
            <a:spLocks noGrp="1"/>
          </p:cNvSpPr>
          <p:nvPr>
            <p:ph sz="half" idx="1"/>
          </p:nvPr>
        </p:nvSpPr>
        <p:spPr/>
        <p:txBody>
          <a:bodyPr>
            <a:normAutofit/>
          </a:bodyPr>
          <a:lstStyle/>
          <a:p>
            <a:r>
              <a:rPr lang="en-US" sz="2400" b="1" dirty="0" smtClean="0"/>
              <a:t>Radial </a:t>
            </a:r>
            <a:r>
              <a:rPr lang="en-US" sz="2400" b="1" dirty="0"/>
              <a:t>Tree </a:t>
            </a:r>
            <a:r>
              <a:rPr lang="en-US" sz="2400" b="1" dirty="0" smtClean="0"/>
              <a:t>Map </a:t>
            </a:r>
            <a:r>
              <a:rPr lang="en-US" sz="2400" dirty="0"/>
              <a:t>is a method of displaying a tree structure </a:t>
            </a:r>
            <a:r>
              <a:rPr lang="en-US" sz="2400" dirty="0" smtClean="0"/>
              <a:t>in </a:t>
            </a:r>
            <a:r>
              <a:rPr lang="en-US" sz="2400" dirty="0"/>
              <a:t>a way that expands outwards, radially.</a:t>
            </a:r>
          </a:p>
        </p:txBody>
      </p:sp>
      <p:sp>
        <p:nvSpPr>
          <p:cNvPr id="6" name="内容占位符 5"/>
          <p:cNvSpPr>
            <a:spLocks noGrp="1"/>
          </p:cNvSpPr>
          <p:nvPr>
            <p:ph sz="half" idx="2"/>
          </p:nvPr>
        </p:nvSpPr>
        <p:spPr>
          <a:xfrm>
            <a:off x="4628186" y="1825625"/>
            <a:ext cx="3887164" cy="2945711"/>
          </a:xfrm>
        </p:spPr>
        <p:txBody>
          <a:bodyPr>
            <a:normAutofit/>
          </a:bodyPr>
          <a:lstStyle/>
          <a:p>
            <a:r>
              <a:rPr lang="en-US" sz="2400" b="1" dirty="0" err="1" smtClean="0"/>
              <a:t>Treemap</a:t>
            </a:r>
            <a:r>
              <a:rPr lang="en-US" sz="2400" dirty="0" smtClean="0"/>
              <a:t> is a space-constrained visualization of hierarchical structure, proposed by Ben </a:t>
            </a:r>
            <a:r>
              <a:rPr lang="en-US" sz="2400" dirty="0" err="1" smtClean="0"/>
              <a:t>Shneiderman</a:t>
            </a:r>
            <a:r>
              <a:rPr lang="en-US" sz="2400" dirty="0" smtClean="0"/>
              <a:t> during 1990s.</a:t>
            </a:r>
            <a:endParaRPr lang="en-US" sz="2400" dirty="0"/>
          </a:p>
        </p:txBody>
      </p:sp>
      <p:sp>
        <p:nvSpPr>
          <p:cNvPr id="4" name="灯片编号占位符 3"/>
          <p:cNvSpPr>
            <a:spLocks noGrp="1"/>
          </p:cNvSpPr>
          <p:nvPr>
            <p:ph type="sldNum" sz="quarter" idx="12"/>
          </p:nvPr>
        </p:nvSpPr>
        <p:spPr/>
        <p:txBody>
          <a:bodyPr/>
          <a:lstStyle/>
          <a:p>
            <a:fld id="{5EEDA49D-2C12-4445-8988-A9D5F93F6E8A}" type="slidenum">
              <a:rPr lang="en-US" smtClean="0"/>
              <a:t>45</a:t>
            </a:fld>
            <a:endParaRPr lang="en-US"/>
          </a:p>
        </p:txBody>
      </p:sp>
      <p:pic>
        <p:nvPicPr>
          <p:cNvPr id="10242" name="Picture 2" descr="https://upload.wikimedia.org/wikipedia/commons/thumb/e/e1/Radial_tree_-_Graphic_Statistics_in_Management.svg/2000px-Radial_tree_-_Graphic_Statistics_in_Management.sv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114" r="8963"/>
          <a:stretch/>
        </p:blipFill>
        <p:spPr bwMode="auto">
          <a:xfrm>
            <a:off x="887848" y="3338513"/>
            <a:ext cx="3367803"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hiveondemand.com/portal/images/SP100_Tree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186" y="4090299"/>
            <a:ext cx="4347215" cy="208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642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Network</a:t>
            </a:r>
          </a:p>
        </p:txBody>
      </p:sp>
      <p:sp>
        <p:nvSpPr>
          <p:cNvPr id="3" name="内容占位符 2"/>
          <p:cNvSpPr>
            <a:spLocks noGrp="1"/>
          </p:cNvSpPr>
          <p:nvPr>
            <p:ph sz="half" idx="1"/>
          </p:nvPr>
        </p:nvSpPr>
        <p:spPr/>
        <p:txBody>
          <a:bodyPr/>
          <a:lstStyle/>
          <a:p>
            <a:r>
              <a:rPr lang="en-US" b="1" dirty="0" smtClean="0"/>
              <a:t>Random layout</a:t>
            </a:r>
          </a:p>
          <a:p>
            <a:pPr lvl="1"/>
            <a:r>
              <a:rPr lang="en-US" dirty="0" smtClean="0"/>
              <a:t>Fast</a:t>
            </a:r>
          </a:p>
          <a:p>
            <a:pPr lvl="1"/>
            <a:r>
              <a:rPr lang="en-US" dirty="0" smtClean="0"/>
              <a:t>Impression of size and density</a:t>
            </a:r>
            <a:endParaRPr lang="en-US" dirty="0"/>
          </a:p>
        </p:txBody>
      </p:sp>
      <p:sp>
        <p:nvSpPr>
          <p:cNvPr id="4" name="内容占位符 3"/>
          <p:cNvSpPr>
            <a:spLocks noGrp="1"/>
          </p:cNvSpPr>
          <p:nvPr>
            <p:ph sz="half" idx="2"/>
          </p:nvPr>
        </p:nvSpPr>
        <p:spPr/>
        <p:txBody>
          <a:bodyPr/>
          <a:lstStyle/>
          <a:p>
            <a:r>
              <a:rPr lang="en-US" b="1" dirty="0" smtClean="0"/>
              <a:t>Circular layout</a:t>
            </a:r>
          </a:p>
          <a:p>
            <a:pPr lvl="1"/>
            <a:r>
              <a:rPr lang="en-US" dirty="0" smtClean="0"/>
              <a:t>Fast</a:t>
            </a:r>
          </a:p>
          <a:p>
            <a:pPr lvl="1"/>
            <a:r>
              <a:rPr lang="en-US" dirty="0" smtClean="0"/>
              <a:t>Can provide sequential information</a:t>
            </a:r>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46</a:t>
            </a:fld>
            <a:endParaRPr lang="en-US"/>
          </a:p>
        </p:txBody>
      </p:sp>
      <p:pic>
        <p:nvPicPr>
          <p:cNvPr id="6" name="图片 5"/>
          <p:cNvPicPr>
            <a:picLocks noChangeAspect="1"/>
          </p:cNvPicPr>
          <p:nvPr/>
        </p:nvPicPr>
        <p:blipFill>
          <a:blip r:embed="rId2"/>
          <a:stretch>
            <a:fillRect/>
          </a:stretch>
        </p:blipFill>
        <p:spPr>
          <a:xfrm>
            <a:off x="857250" y="3467100"/>
            <a:ext cx="3429000" cy="3390900"/>
          </a:xfrm>
          <a:prstGeom prst="rect">
            <a:avLst/>
          </a:prstGeom>
        </p:spPr>
      </p:pic>
      <p:pic>
        <p:nvPicPr>
          <p:cNvPr id="7" name="图片 6"/>
          <p:cNvPicPr>
            <a:picLocks noChangeAspect="1"/>
          </p:cNvPicPr>
          <p:nvPr/>
        </p:nvPicPr>
        <p:blipFill>
          <a:blip r:embed="rId3"/>
          <a:stretch>
            <a:fillRect/>
          </a:stretch>
        </p:blipFill>
        <p:spPr>
          <a:xfrm>
            <a:off x="4852987" y="3324225"/>
            <a:ext cx="3438525" cy="3533775"/>
          </a:xfrm>
          <a:prstGeom prst="rect">
            <a:avLst/>
          </a:prstGeom>
        </p:spPr>
      </p:pic>
    </p:spTree>
    <p:extLst>
      <p:ext uri="{BB962C8B-B14F-4D97-AF65-F5344CB8AC3E}">
        <p14:creationId xmlns:p14="http://schemas.microsoft.com/office/powerpoint/2010/main" val="20220516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Network</a:t>
            </a:r>
          </a:p>
        </p:txBody>
      </p:sp>
      <p:sp>
        <p:nvSpPr>
          <p:cNvPr id="3" name="内容占位符 2"/>
          <p:cNvSpPr>
            <a:spLocks noGrp="1"/>
          </p:cNvSpPr>
          <p:nvPr>
            <p:ph sz="half" idx="1"/>
          </p:nvPr>
        </p:nvSpPr>
        <p:spPr/>
        <p:txBody>
          <a:bodyPr/>
          <a:lstStyle/>
          <a:p>
            <a:r>
              <a:rPr lang="en-US" b="1" dirty="0" smtClean="0"/>
              <a:t>Force directed layout</a:t>
            </a:r>
          </a:p>
          <a:p>
            <a:pPr lvl="1"/>
            <a:r>
              <a:rPr lang="en-US" dirty="0" smtClean="0"/>
              <a:t>Utilizes similarity or distance </a:t>
            </a:r>
            <a:r>
              <a:rPr lang="en-US" dirty="0"/>
              <a:t>relationships </a:t>
            </a:r>
            <a:r>
              <a:rPr lang="en-US" dirty="0" smtClean="0"/>
              <a:t>among nodes</a:t>
            </a:r>
            <a:endParaRPr lang="en-US" dirty="0"/>
          </a:p>
        </p:txBody>
      </p:sp>
      <p:sp>
        <p:nvSpPr>
          <p:cNvPr id="4" name="内容占位符 3"/>
          <p:cNvSpPr>
            <a:spLocks noGrp="1"/>
          </p:cNvSpPr>
          <p:nvPr>
            <p:ph sz="half" idx="2"/>
          </p:nvPr>
        </p:nvSpPr>
        <p:spPr/>
        <p:txBody>
          <a:bodyPr/>
          <a:lstStyle/>
          <a:p>
            <a:r>
              <a:rPr lang="en-US" b="1" dirty="0"/>
              <a:t>Bipartite </a:t>
            </a:r>
            <a:r>
              <a:rPr lang="en-US" b="1" dirty="0" smtClean="0"/>
              <a:t>layout</a:t>
            </a:r>
          </a:p>
          <a:p>
            <a:pPr lvl="1"/>
            <a:r>
              <a:rPr lang="en-US" dirty="0" smtClean="0"/>
              <a:t>Renders networks </a:t>
            </a:r>
            <a:r>
              <a:rPr lang="en-US" dirty="0"/>
              <a:t>with two node types as </a:t>
            </a:r>
            <a:r>
              <a:rPr lang="en-US" dirty="0" smtClean="0"/>
              <a:t>two lists</a:t>
            </a:r>
            <a:r>
              <a:rPr lang="en-US" dirty="0"/>
              <a:t>.</a:t>
            </a:r>
          </a:p>
          <a:p>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47</a:t>
            </a:fld>
            <a:endParaRPr lang="en-US"/>
          </a:p>
        </p:txBody>
      </p:sp>
      <p:pic>
        <p:nvPicPr>
          <p:cNvPr id="6" name="图片 5"/>
          <p:cNvPicPr>
            <a:picLocks noChangeAspect="1"/>
          </p:cNvPicPr>
          <p:nvPr/>
        </p:nvPicPr>
        <p:blipFill>
          <a:blip r:embed="rId2"/>
          <a:stretch>
            <a:fillRect/>
          </a:stretch>
        </p:blipFill>
        <p:spPr>
          <a:xfrm>
            <a:off x="509778" y="3343275"/>
            <a:ext cx="3409950" cy="3514725"/>
          </a:xfrm>
          <a:prstGeom prst="rect">
            <a:avLst/>
          </a:prstGeom>
        </p:spPr>
      </p:pic>
      <p:pic>
        <p:nvPicPr>
          <p:cNvPr id="7" name="图片 6"/>
          <p:cNvPicPr>
            <a:picLocks noChangeAspect="1"/>
          </p:cNvPicPr>
          <p:nvPr/>
        </p:nvPicPr>
        <p:blipFill>
          <a:blip r:embed="rId3"/>
          <a:stretch>
            <a:fillRect/>
          </a:stretch>
        </p:blipFill>
        <p:spPr>
          <a:xfrm>
            <a:off x="5584106" y="3330576"/>
            <a:ext cx="2450421" cy="3390900"/>
          </a:xfrm>
          <a:prstGeom prst="rect">
            <a:avLst/>
          </a:prstGeom>
        </p:spPr>
      </p:pic>
    </p:spTree>
    <p:extLst>
      <p:ext uri="{BB962C8B-B14F-4D97-AF65-F5344CB8AC3E}">
        <p14:creationId xmlns:p14="http://schemas.microsoft.com/office/powerpoint/2010/main" val="38783850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 Selection: Network</a:t>
            </a:r>
          </a:p>
        </p:txBody>
      </p:sp>
      <p:sp>
        <p:nvSpPr>
          <p:cNvPr id="3" name="内容占位符 2"/>
          <p:cNvSpPr>
            <a:spLocks noGrp="1"/>
          </p:cNvSpPr>
          <p:nvPr>
            <p:ph sz="half" idx="1"/>
          </p:nvPr>
        </p:nvSpPr>
        <p:spPr/>
        <p:txBody>
          <a:bodyPr>
            <a:normAutofit/>
          </a:bodyPr>
          <a:lstStyle/>
          <a:p>
            <a:r>
              <a:rPr lang="en-US" sz="2400" b="1" dirty="0"/>
              <a:t>Subway map layout</a:t>
            </a:r>
          </a:p>
          <a:p>
            <a:pPr lvl="1"/>
            <a:r>
              <a:rPr lang="en-US" sz="2000" dirty="0" smtClean="0"/>
              <a:t>Aim </a:t>
            </a:r>
            <a:r>
              <a:rPr lang="en-US" sz="2000" dirty="0"/>
              <a:t>for evenly </a:t>
            </a:r>
            <a:r>
              <a:rPr lang="en-US" sz="2000" dirty="0" smtClean="0"/>
              <a:t>distributed nodes</a:t>
            </a:r>
            <a:r>
              <a:rPr lang="en-US" sz="2000" dirty="0"/>
              <a:t>, uniform edge lengths, and </a:t>
            </a:r>
            <a:r>
              <a:rPr lang="en-US" sz="2000" dirty="0" smtClean="0"/>
              <a:t>orthogonal </a:t>
            </a:r>
            <a:r>
              <a:rPr lang="en-US" sz="2000" dirty="0"/>
              <a:t>drawings</a:t>
            </a:r>
            <a:r>
              <a:rPr lang="en-US" sz="2000" dirty="0" smtClean="0"/>
              <a:t>.</a:t>
            </a:r>
          </a:p>
          <a:p>
            <a:pPr lvl="1"/>
            <a:r>
              <a:rPr lang="en-US" sz="2000" dirty="0" smtClean="0"/>
              <a:t>E.g. Ph.D. Thesis map (2004)</a:t>
            </a:r>
            <a:endParaRPr lang="en-US" sz="2000" dirty="0"/>
          </a:p>
        </p:txBody>
      </p:sp>
      <p:sp>
        <p:nvSpPr>
          <p:cNvPr id="4" name="内容占位符 3"/>
          <p:cNvSpPr>
            <a:spLocks noGrp="1"/>
          </p:cNvSpPr>
          <p:nvPr>
            <p:ph sz="half" idx="2"/>
          </p:nvPr>
        </p:nvSpPr>
        <p:spPr/>
        <p:txBody>
          <a:bodyPr/>
          <a:lstStyle/>
          <a:p>
            <a:r>
              <a:rPr lang="en-US" b="1" dirty="0"/>
              <a:t>Network overlays on geospatial </a:t>
            </a:r>
            <a:r>
              <a:rPr lang="en-US" b="1" dirty="0" smtClean="0"/>
              <a:t>maps</a:t>
            </a:r>
          </a:p>
          <a:p>
            <a:pPr lvl="1"/>
            <a:r>
              <a:rPr lang="en-US" dirty="0" smtClean="0"/>
              <a:t>Use </a:t>
            </a:r>
            <a:r>
              <a:rPr lang="en-US" dirty="0"/>
              <a:t>a geospatial </a:t>
            </a:r>
            <a:r>
              <a:rPr lang="en-US" dirty="0" smtClean="0"/>
              <a:t>reference </a:t>
            </a:r>
            <a:r>
              <a:rPr lang="en-US" dirty="0"/>
              <a:t>system to place </a:t>
            </a:r>
            <a:r>
              <a:rPr lang="en-US" dirty="0" smtClean="0"/>
              <a:t>nodes</a:t>
            </a:r>
          </a:p>
          <a:p>
            <a:pPr lvl="1"/>
            <a:r>
              <a:rPr lang="en-US" dirty="0" smtClean="0"/>
              <a:t>E.g., airport traffic</a:t>
            </a:r>
            <a:endParaRPr lang="en-US" dirty="0"/>
          </a:p>
          <a:p>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48</a:t>
            </a:fld>
            <a:endParaRPr lang="en-US"/>
          </a:p>
        </p:txBody>
      </p:sp>
      <p:pic>
        <p:nvPicPr>
          <p:cNvPr id="6" name="图片 5"/>
          <p:cNvPicPr>
            <a:picLocks noChangeAspect="1"/>
          </p:cNvPicPr>
          <p:nvPr/>
        </p:nvPicPr>
        <p:blipFill>
          <a:blip r:embed="rId2"/>
          <a:stretch>
            <a:fillRect/>
          </a:stretch>
        </p:blipFill>
        <p:spPr>
          <a:xfrm>
            <a:off x="4845020" y="4281616"/>
            <a:ext cx="3454460" cy="2074735"/>
          </a:xfrm>
          <a:prstGeom prst="rect">
            <a:avLst/>
          </a:prstGeom>
        </p:spPr>
      </p:pic>
      <p:pic>
        <p:nvPicPr>
          <p:cNvPr id="11266" name="Picture 2" descr="http://www.scimaps.org/images/maps/865W/IT_01_06_PhD-Map.jpg"/>
          <p:cNvPicPr>
            <a:picLocks noChangeAspect="1" noChangeArrowheads="1"/>
          </p:cNvPicPr>
          <p:nvPr/>
        </p:nvPicPr>
        <p:blipFill rotWithShape="1">
          <a:blip r:embed="rId3">
            <a:extLst>
              <a:ext uri="{28A0092B-C50C-407E-A947-70E740481C1C}">
                <a14:useLocalDpi xmlns:a14="http://schemas.microsoft.com/office/drawing/2010/main" val="0"/>
              </a:ext>
            </a:extLst>
          </a:blip>
          <a:srcRect l="14315" t="16624" r="14656" b="20116"/>
          <a:stretch/>
        </p:blipFill>
        <p:spPr bwMode="auto">
          <a:xfrm>
            <a:off x="524686" y="3549544"/>
            <a:ext cx="3939379" cy="280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1191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Needs‐Driven </a:t>
            </a:r>
            <a:r>
              <a:rPr lang="en-US" sz="3600" b="1" dirty="0" smtClean="0">
                <a:latin typeface="Segoe UI" panose="020B0502040204020203" pitchFamily="34" charset="0"/>
                <a:cs typeface="Segoe UI" panose="020B0502040204020203" pitchFamily="34" charset="0"/>
              </a:rPr>
              <a:t>Workflow – Visually Encode data</a:t>
            </a:r>
            <a:endParaRPr lang="en-US" sz="3600" b="1" dirty="0">
              <a:latin typeface="Segoe UI" panose="020B0502040204020203" pitchFamily="34" charset="0"/>
              <a:cs typeface="Segoe UI" panose="020B0502040204020203" pitchFamily="34" charset="0"/>
            </a:endParaRPr>
          </a:p>
        </p:txBody>
      </p:sp>
      <p:pic>
        <p:nvPicPr>
          <p:cNvPr id="8" name="内容占位符 7"/>
          <p:cNvPicPr>
            <a:picLocks noGrp="1" noChangeAspect="1"/>
          </p:cNvPicPr>
          <p:nvPr>
            <p:ph idx="1"/>
          </p:nvPr>
        </p:nvPicPr>
        <p:blipFill rotWithShape="1">
          <a:blip r:embed="rId2"/>
          <a:srcRect t="5049"/>
          <a:stretch/>
        </p:blipFill>
        <p:spPr>
          <a:xfrm>
            <a:off x="700580" y="1514391"/>
            <a:ext cx="7742840" cy="4968960"/>
          </a:xfrm>
          <a:prstGeom prst="rect">
            <a:avLst/>
          </a:prstGeom>
        </p:spPr>
      </p:pic>
      <p:sp>
        <p:nvSpPr>
          <p:cNvPr id="5" name="灯片编号占位符 4"/>
          <p:cNvSpPr>
            <a:spLocks noGrp="1"/>
          </p:cNvSpPr>
          <p:nvPr>
            <p:ph type="sldNum" sz="quarter" idx="12"/>
          </p:nvPr>
        </p:nvSpPr>
        <p:spPr/>
        <p:txBody>
          <a:bodyPr/>
          <a:lstStyle/>
          <a:p>
            <a:fld id="{5EEDA49D-2C12-4445-8988-A9D5F93F6E8A}" type="slidenum">
              <a:rPr lang="en-US" smtClean="0"/>
              <a:t>49</a:t>
            </a:fld>
            <a:endParaRPr lang="en-US"/>
          </a:p>
        </p:txBody>
      </p:sp>
      <p:sp>
        <p:nvSpPr>
          <p:cNvPr id="9" name="文本框 8"/>
          <p:cNvSpPr txBox="1"/>
          <p:nvPr/>
        </p:nvSpPr>
        <p:spPr>
          <a:xfrm>
            <a:off x="7024236" y="6104424"/>
            <a:ext cx="1491114" cy="369332"/>
          </a:xfrm>
          <a:prstGeom prst="rect">
            <a:avLst/>
          </a:prstGeom>
          <a:noFill/>
        </p:spPr>
        <p:txBody>
          <a:bodyPr wrap="none" rtlCol="0">
            <a:spAutoFit/>
          </a:bodyPr>
          <a:lstStyle/>
          <a:p>
            <a:r>
              <a:rPr lang="en-US" dirty="0" err="1"/>
              <a:t>Börner</a:t>
            </a:r>
            <a:r>
              <a:rPr lang="en-US" dirty="0"/>
              <a:t> (2014)</a:t>
            </a:r>
          </a:p>
        </p:txBody>
      </p:sp>
      <p:sp>
        <p:nvSpPr>
          <p:cNvPr id="7" name="矩形 6"/>
          <p:cNvSpPr/>
          <p:nvPr/>
        </p:nvSpPr>
        <p:spPr>
          <a:xfrm>
            <a:off x="5526157" y="2694935"/>
            <a:ext cx="2917263" cy="861065"/>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70326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Brief History</a:t>
            </a:r>
          </a:p>
        </p:txBody>
      </p:sp>
      <p:sp>
        <p:nvSpPr>
          <p:cNvPr id="3" name="内容占位符 2"/>
          <p:cNvSpPr>
            <a:spLocks noGrp="1"/>
          </p:cNvSpPr>
          <p:nvPr>
            <p:ph idx="1"/>
          </p:nvPr>
        </p:nvSpPr>
        <p:spPr/>
        <p:txBody>
          <a:bodyPr>
            <a:normAutofit lnSpcReduction="10000"/>
          </a:bodyPr>
          <a:lstStyle/>
          <a:p>
            <a:r>
              <a:rPr lang="en-US" altLang="zh-TW" dirty="0" smtClean="0">
                <a:ea typeface="新細明體" charset="-120"/>
              </a:rPr>
              <a:t>First </a:t>
            </a:r>
            <a:r>
              <a:rPr lang="en-US" altLang="zh-TW" dirty="0">
                <a:ea typeface="新細明體" charset="-120"/>
              </a:rPr>
              <a:t>known map: 12</a:t>
            </a:r>
            <a:r>
              <a:rPr lang="en-US" altLang="zh-TW" baseline="30000" dirty="0">
                <a:ea typeface="新細明體" charset="-120"/>
              </a:rPr>
              <a:t>th</a:t>
            </a:r>
            <a:r>
              <a:rPr lang="en-US" altLang="zh-TW" dirty="0">
                <a:ea typeface="新細明體" charset="-120"/>
              </a:rPr>
              <a:t> century (Tegarden,1999</a:t>
            </a:r>
            <a:r>
              <a:rPr lang="en-US" altLang="zh-TW" dirty="0" smtClean="0">
                <a:ea typeface="新細明體" charset="-120"/>
              </a:rPr>
              <a:t>)</a:t>
            </a:r>
          </a:p>
          <a:p>
            <a:r>
              <a:rPr lang="en-US" altLang="zh-TW" dirty="0">
                <a:ea typeface="新細明體" charset="-120"/>
              </a:rPr>
              <a:t>First presentation graphics: William </a:t>
            </a:r>
            <a:r>
              <a:rPr lang="en-US" altLang="zh-TW" dirty="0" err="1">
                <a:ea typeface="新細明體" charset="-120"/>
              </a:rPr>
              <a:t>Playfair</a:t>
            </a:r>
            <a:r>
              <a:rPr lang="en-US" altLang="zh-TW" dirty="0">
                <a:ea typeface="新細明體" charset="-120"/>
              </a:rPr>
              <a:t> (1786</a:t>
            </a:r>
            <a:r>
              <a:rPr lang="en-US" altLang="zh-TW" dirty="0" smtClean="0">
                <a:ea typeface="新細明體" charset="-120"/>
              </a:rPr>
              <a:t>)</a:t>
            </a:r>
          </a:p>
          <a:p>
            <a:r>
              <a:rPr lang="en-US" altLang="zh-TW" dirty="0" smtClean="0">
                <a:ea typeface="新細明體" charset="-120"/>
              </a:rPr>
              <a:t>Multidimensional </a:t>
            </a:r>
            <a:r>
              <a:rPr lang="en-US" altLang="zh-TW" dirty="0">
                <a:ea typeface="新細明體" charset="-120"/>
              </a:rPr>
              <a:t>representations appeared in 19</a:t>
            </a:r>
            <a:r>
              <a:rPr lang="en-US" altLang="zh-TW" baseline="30000" dirty="0">
                <a:ea typeface="新細明體" charset="-120"/>
              </a:rPr>
              <a:t>th</a:t>
            </a:r>
            <a:r>
              <a:rPr lang="en-US" altLang="zh-TW" dirty="0">
                <a:ea typeface="新細明體" charset="-120"/>
              </a:rPr>
              <a:t> century (</a:t>
            </a:r>
            <a:r>
              <a:rPr lang="en-US" altLang="zh-TW" dirty="0" err="1">
                <a:ea typeface="新細明體" charset="-120"/>
              </a:rPr>
              <a:t>Tufte</a:t>
            </a:r>
            <a:r>
              <a:rPr lang="en-US" altLang="zh-TW" dirty="0">
                <a:ea typeface="新細明體" charset="-120"/>
              </a:rPr>
              <a:t>, 1983</a:t>
            </a:r>
            <a:r>
              <a:rPr lang="en-US" altLang="zh-TW" dirty="0" smtClean="0">
                <a:ea typeface="新細明體" charset="-120"/>
              </a:rPr>
              <a:t>)</a:t>
            </a:r>
          </a:p>
          <a:p>
            <a:r>
              <a:rPr lang="en-US" altLang="zh-TW" dirty="0" smtClean="0">
                <a:ea typeface="新細明體" charset="-120"/>
              </a:rPr>
              <a:t>Examples:</a:t>
            </a:r>
          </a:p>
          <a:p>
            <a:pPr lvl="1"/>
            <a:r>
              <a:rPr lang="en-US" altLang="zh-TW" dirty="0" smtClean="0">
                <a:ea typeface="新細明體" charset="-120"/>
              </a:rPr>
              <a:t>William </a:t>
            </a:r>
            <a:r>
              <a:rPr lang="en-US" altLang="zh-TW" dirty="0" err="1" smtClean="0">
                <a:ea typeface="新細明體" charset="-120"/>
              </a:rPr>
              <a:t>Playfair</a:t>
            </a:r>
            <a:r>
              <a:rPr lang="en-US" altLang="zh-TW" dirty="0" smtClean="0">
                <a:ea typeface="新細明體" charset="-120"/>
              </a:rPr>
              <a:t> (1821) – </a:t>
            </a:r>
            <a:r>
              <a:rPr lang="en-US" dirty="0" smtClean="0"/>
              <a:t>Chart showing </a:t>
            </a:r>
            <a:r>
              <a:rPr lang="en-US" dirty="0"/>
              <a:t>at one view the price of the quarter of wheat, </a:t>
            </a:r>
            <a:r>
              <a:rPr lang="en-US" dirty="0" smtClean="0"/>
              <a:t>&amp; wages </a:t>
            </a:r>
            <a:r>
              <a:rPr lang="en-US" dirty="0"/>
              <a:t>of </a:t>
            </a:r>
            <a:r>
              <a:rPr lang="en-US" dirty="0" smtClean="0"/>
              <a:t>labor </a:t>
            </a:r>
            <a:r>
              <a:rPr lang="en-US" dirty="0"/>
              <a:t>by the week, from the year 1565 to </a:t>
            </a:r>
            <a:r>
              <a:rPr lang="en-US" dirty="0" smtClean="0"/>
              <a:t>1821</a:t>
            </a:r>
          </a:p>
          <a:p>
            <a:pPr lvl="1"/>
            <a:r>
              <a:rPr lang="en-US" dirty="0" smtClean="0"/>
              <a:t>John Snow (1854) – Cholera Map in London</a:t>
            </a:r>
            <a:endParaRPr lang="en-US" dirty="0"/>
          </a:p>
          <a:p>
            <a:pPr lvl="1"/>
            <a:r>
              <a:rPr lang="en-US" altLang="zh-TW" dirty="0">
                <a:ea typeface="新細明體" charset="-120"/>
              </a:rPr>
              <a:t>Charles Joseph </a:t>
            </a:r>
            <a:r>
              <a:rPr lang="en-US" altLang="zh-TW" dirty="0" err="1">
                <a:ea typeface="新細明體" charset="-120"/>
              </a:rPr>
              <a:t>Minard</a:t>
            </a:r>
            <a:r>
              <a:rPr lang="en-US" altLang="zh-TW" dirty="0">
                <a:ea typeface="新細明體" charset="-120"/>
              </a:rPr>
              <a:t> (</a:t>
            </a:r>
            <a:r>
              <a:rPr lang="en-US" altLang="zh-TW" dirty="0" smtClean="0">
                <a:ea typeface="新細明體" charset="-120"/>
              </a:rPr>
              <a:t>1861) – Napoleon </a:t>
            </a:r>
            <a:r>
              <a:rPr lang="en-US" altLang="zh-TW" dirty="0">
                <a:ea typeface="新細明體" charset="-120"/>
              </a:rPr>
              <a:t>and The Russian Campaign of </a:t>
            </a:r>
            <a:r>
              <a:rPr lang="en-US" altLang="zh-TW" dirty="0" smtClean="0">
                <a:ea typeface="新細明體" charset="-120"/>
              </a:rPr>
              <a:t>1812</a:t>
            </a:r>
          </a:p>
          <a:p>
            <a:pPr lvl="2"/>
            <a:endParaRPr lang="en-US" altLang="zh-TW" dirty="0">
              <a:ea typeface="新細明體" charset="-120"/>
            </a:endParaRPr>
          </a:p>
          <a:p>
            <a:endParaRPr lang="en-US" altLang="zh-TW" dirty="0">
              <a:ea typeface="新細明體" charset="-120"/>
            </a:endParaRPr>
          </a:p>
        </p:txBody>
      </p:sp>
      <p:sp>
        <p:nvSpPr>
          <p:cNvPr id="4" name="灯片编号占位符 3"/>
          <p:cNvSpPr>
            <a:spLocks noGrp="1"/>
          </p:cNvSpPr>
          <p:nvPr>
            <p:ph type="sldNum" sz="quarter" idx="12"/>
          </p:nvPr>
        </p:nvSpPr>
        <p:spPr/>
        <p:txBody>
          <a:bodyPr/>
          <a:lstStyle/>
          <a:p>
            <a:fld id="{5EEDA49D-2C12-4445-8988-A9D5F93F6E8A}" type="slidenum">
              <a:rPr lang="en-US" smtClean="0"/>
              <a:t>5</a:t>
            </a:fld>
            <a:endParaRPr lang="en-US"/>
          </a:p>
        </p:txBody>
      </p:sp>
    </p:spTree>
    <p:extLst>
      <p:ext uri="{BB962C8B-B14F-4D97-AF65-F5344CB8AC3E}">
        <p14:creationId xmlns:p14="http://schemas.microsoft.com/office/powerpoint/2010/main" val="39832812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Data Scale Types</a:t>
            </a:r>
          </a:p>
        </p:txBody>
      </p:sp>
      <p:sp>
        <p:nvSpPr>
          <p:cNvPr id="7" name="内容占位符 6"/>
          <p:cNvSpPr>
            <a:spLocks noGrp="1"/>
          </p:cNvSpPr>
          <p:nvPr>
            <p:ph idx="1"/>
          </p:nvPr>
        </p:nvSpPr>
        <p:spPr>
          <a:xfrm>
            <a:off x="628650" y="1825625"/>
            <a:ext cx="6631686" cy="4351338"/>
          </a:xfrm>
        </p:spPr>
        <p:txBody>
          <a:bodyPr>
            <a:normAutofit fontScale="62500" lnSpcReduction="20000"/>
          </a:bodyPr>
          <a:lstStyle/>
          <a:p>
            <a:r>
              <a:rPr lang="en-US" b="1" dirty="0" smtClean="0"/>
              <a:t>Categorical</a:t>
            </a:r>
            <a:r>
              <a:rPr lang="en-US" dirty="0" smtClean="0"/>
              <a:t> (nominal): A categorical scale, also called nominal or category scale, is </a:t>
            </a:r>
            <a:r>
              <a:rPr lang="en-US" b="1" dirty="0" smtClean="0"/>
              <a:t>qualitative</a:t>
            </a:r>
            <a:r>
              <a:rPr lang="en-US" dirty="0" smtClean="0"/>
              <a:t>. Categories are assume to be non-overlapping. </a:t>
            </a:r>
          </a:p>
          <a:p>
            <a:endParaRPr lang="en-US" dirty="0" smtClean="0"/>
          </a:p>
          <a:p>
            <a:r>
              <a:rPr lang="en-US" b="1" dirty="0" smtClean="0"/>
              <a:t>Ordinal</a:t>
            </a:r>
            <a:r>
              <a:rPr lang="en-US" dirty="0" smtClean="0"/>
              <a:t>: An ordinal scale, also called sequence or ordered, is </a:t>
            </a:r>
            <a:r>
              <a:rPr lang="en-US" b="1" dirty="0" smtClean="0"/>
              <a:t>qualitative</a:t>
            </a:r>
            <a:r>
              <a:rPr lang="en-US" dirty="0" smtClean="0"/>
              <a:t>. It rank-orders values representing categories based on some intrinsic ranking but not at measureable intervals.</a:t>
            </a:r>
          </a:p>
          <a:p>
            <a:pPr lvl="1"/>
            <a:endParaRPr lang="en-US" dirty="0" smtClean="0"/>
          </a:p>
          <a:p>
            <a:r>
              <a:rPr lang="en-US" b="1" dirty="0" smtClean="0"/>
              <a:t>Interval</a:t>
            </a:r>
            <a:r>
              <a:rPr lang="en-US" dirty="0" smtClean="0"/>
              <a:t>: An interval scale, also called value scale, is a </a:t>
            </a:r>
            <a:r>
              <a:rPr lang="en-US" b="1" dirty="0" smtClean="0"/>
              <a:t>quantitative</a:t>
            </a:r>
            <a:r>
              <a:rPr lang="en-US" dirty="0" smtClean="0"/>
              <a:t> numerical scale of measurement where the distance between any two adjacent values (or intervals) is equal but the zero point is arbitrary.</a:t>
            </a:r>
          </a:p>
          <a:p>
            <a:endParaRPr lang="en-US" dirty="0" smtClean="0"/>
          </a:p>
          <a:p>
            <a:r>
              <a:rPr lang="en-US" b="1" dirty="0" smtClean="0"/>
              <a:t>Ratio</a:t>
            </a:r>
            <a:r>
              <a:rPr lang="en-US" dirty="0" smtClean="0"/>
              <a:t>: A ratio scale, also called proportional scale, is a </a:t>
            </a:r>
            <a:r>
              <a:rPr lang="en-US" b="1" dirty="0" smtClean="0"/>
              <a:t>quantitative</a:t>
            </a:r>
            <a:r>
              <a:rPr lang="en-US" dirty="0" smtClean="0"/>
              <a:t> numerical scale. It represents values organized as an ordered sequence, with meaningful uniform spacing, and has a true zero point.</a:t>
            </a:r>
          </a:p>
          <a:p>
            <a:pPr lvl="1"/>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50</a:t>
            </a:fld>
            <a:endParaRPr lang="en-US"/>
          </a:p>
        </p:txBody>
      </p:sp>
      <p:sp>
        <p:nvSpPr>
          <p:cNvPr id="8" name="矩形 7"/>
          <p:cNvSpPr/>
          <p:nvPr/>
        </p:nvSpPr>
        <p:spPr>
          <a:xfrm>
            <a:off x="7307134" y="1690689"/>
            <a:ext cx="1240981" cy="646331"/>
          </a:xfrm>
          <a:prstGeom prst="rect">
            <a:avLst/>
          </a:prstGeom>
        </p:spPr>
        <p:txBody>
          <a:bodyPr wrap="none">
            <a:spAutoFit/>
          </a:bodyPr>
          <a:lstStyle/>
          <a:p>
            <a:pPr algn="ctr"/>
            <a:r>
              <a:rPr lang="en-US" altLang="zh-TW" b="1" dirty="0" smtClean="0">
                <a:ea typeface="新細明體" charset="-120"/>
              </a:rPr>
              <a:t>More</a:t>
            </a:r>
          </a:p>
          <a:p>
            <a:pPr algn="ctr"/>
            <a:r>
              <a:rPr lang="en-US" altLang="zh-TW" b="1" dirty="0" smtClean="0">
                <a:ea typeface="新細明體" charset="-120"/>
              </a:rPr>
              <a:t>Qualitative</a:t>
            </a:r>
            <a:endParaRPr lang="en-US" b="1" dirty="0"/>
          </a:p>
        </p:txBody>
      </p:sp>
      <p:sp>
        <p:nvSpPr>
          <p:cNvPr id="9" name="矩形 8"/>
          <p:cNvSpPr/>
          <p:nvPr/>
        </p:nvSpPr>
        <p:spPr>
          <a:xfrm>
            <a:off x="7234453" y="5530632"/>
            <a:ext cx="1386342" cy="646331"/>
          </a:xfrm>
          <a:prstGeom prst="rect">
            <a:avLst/>
          </a:prstGeom>
        </p:spPr>
        <p:txBody>
          <a:bodyPr wrap="none">
            <a:spAutoFit/>
          </a:bodyPr>
          <a:lstStyle/>
          <a:p>
            <a:pPr algn="ctr"/>
            <a:r>
              <a:rPr lang="en-US" altLang="zh-TW" b="1" dirty="0" smtClean="0">
                <a:ea typeface="新細明體" charset="-120"/>
              </a:rPr>
              <a:t>More</a:t>
            </a:r>
          </a:p>
          <a:p>
            <a:pPr algn="ctr"/>
            <a:r>
              <a:rPr lang="en-US" altLang="zh-TW" b="1" dirty="0" smtClean="0">
                <a:ea typeface="新細明體" charset="-120"/>
              </a:rPr>
              <a:t>Quantitative</a:t>
            </a:r>
            <a:endParaRPr lang="en-US" b="1" dirty="0"/>
          </a:p>
        </p:txBody>
      </p:sp>
      <p:cxnSp>
        <p:nvCxnSpPr>
          <p:cNvPr id="3" name="直接箭头连接符 2"/>
          <p:cNvCxnSpPr>
            <a:stCxn id="8" idx="2"/>
            <a:endCxn id="9" idx="0"/>
          </p:cNvCxnSpPr>
          <p:nvPr/>
        </p:nvCxnSpPr>
        <p:spPr>
          <a:xfrm flipH="1">
            <a:off x="7927624" y="2337020"/>
            <a:ext cx="1" cy="3193612"/>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774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Data Scale Types – Example</a:t>
            </a:r>
          </a:p>
        </p:txBody>
      </p:sp>
      <p:sp>
        <p:nvSpPr>
          <p:cNvPr id="7" name="内容占位符 6"/>
          <p:cNvSpPr>
            <a:spLocks noGrp="1"/>
          </p:cNvSpPr>
          <p:nvPr>
            <p:ph idx="1"/>
          </p:nvPr>
        </p:nvSpPr>
        <p:spPr/>
        <p:txBody>
          <a:bodyPr>
            <a:normAutofit fontScale="85000" lnSpcReduction="10000"/>
          </a:bodyPr>
          <a:lstStyle/>
          <a:p>
            <a:r>
              <a:rPr lang="en-US" b="1" dirty="0" smtClean="0"/>
              <a:t>Categorical</a:t>
            </a:r>
            <a:r>
              <a:rPr lang="en-US" dirty="0" smtClean="0"/>
              <a:t> (nominal): Words or numbers constituting the names and descriptions of people,  places, things, or events.</a:t>
            </a:r>
          </a:p>
          <a:p>
            <a:pPr lvl="1"/>
            <a:endParaRPr lang="en-US" b="1" dirty="0" smtClean="0"/>
          </a:p>
          <a:p>
            <a:r>
              <a:rPr lang="en-US" b="1" dirty="0" smtClean="0"/>
              <a:t>Ordinal</a:t>
            </a:r>
            <a:r>
              <a:rPr lang="en-US" dirty="0" smtClean="0"/>
              <a:t>: Days of the week, degree of satisfaction and preference rating scores (e.g., Likert scale), or rankings such as low, medium, high.</a:t>
            </a:r>
          </a:p>
          <a:p>
            <a:pPr lvl="1"/>
            <a:endParaRPr lang="en-US" dirty="0" smtClean="0"/>
          </a:p>
          <a:p>
            <a:r>
              <a:rPr lang="en-US" b="1" dirty="0" smtClean="0"/>
              <a:t>Interval</a:t>
            </a:r>
            <a:r>
              <a:rPr lang="en-US" dirty="0" smtClean="0"/>
              <a:t>: Temperature in degrees or time in hours. Spatial variables such as latitude and longitude are interval.</a:t>
            </a:r>
          </a:p>
          <a:p>
            <a:pPr lvl="1"/>
            <a:endParaRPr lang="en-US" dirty="0" smtClean="0"/>
          </a:p>
          <a:p>
            <a:r>
              <a:rPr lang="en-US" b="1" dirty="0" smtClean="0"/>
              <a:t>Ratio</a:t>
            </a:r>
            <a:r>
              <a:rPr lang="en-US" dirty="0" smtClean="0"/>
              <a:t>: Physical measures such as weight, height, (reaction) time, or intensity of light; number of published papers, co-authors, citations.</a:t>
            </a:r>
          </a:p>
          <a:p>
            <a:pPr lvl="1"/>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51</a:t>
            </a:fld>
            <a:endParaRPr lang="en-US"/>
          </a:p>
        </p:txBody>
      </p:sp>
    </p:spTree>
    <p:extLst>
      <p:ext uri="{BB962C8B-B14F-4D97-AF65-F5344CB8AC3E}">
        <p14:creationId xmlns:p14="http://schemas.microsoft.com/office/powerpoint/2010/main" val="11445195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Graphic Variable Types</a:t>
            </a:r>
          </a:p>
        </p:txBody>
      </p:sp>
      <p:sp>
        <p:nvSpPr>
          <p:cNvPr id="3" name="内容占位符 2"/>
          <p:cNvSpPr>
            <a:spLocks noGrp="1"/>
          </p:cNvSpPr>
          <p:nvPr>
            <p:ph sz="half" idx="1"/>
          </p:nvPr>
        </p:nvSpPr>
        <p:spPr/>
        <p:txBody>
          <a:bodyPr>
            <a:normAutofit fontScale="85000" lnSpcReduction="20000"/>
          </a:bodyPr>
          <a:lstStyle/>
          <a:p>
            <a:r>
              <a:rPr lang="en-US" dirty="0"/>
              <a:t>Quantitative</a:t>
            </a:r>
          </a:p>
          <a:p>
            <a:pPr lvl="1"/>
            <a:r>
              <a:rPr lang="en-US" dirty="0" smtClean="0"/>
              <a:t>Position</a:t>
            </a:r>
          </a:p>
          <a:p>
            <a:pPr lvl="2"/>
            <a:r>
              <a:rPr lang="en-US" dirty="0"/>
              <a:t>x</a:t>
            </a:r>
            <a:r>
              <a:rPr lang="en-US" dirty="0" smtClean="0"/>
              <a:t>, y; possibly z</a:t>
            </a:r>
          </a:p>
          <a:p>
            <a:pPr lvl="1"/>
            <a:r>
              <a:rPr lang="en-US" dirty="0" smtClean="0"/>
              <a:t>Form</a:t>
            </a:r>
          </a:p>
          <a:p>
            <a:pPr lvl="2"/>
            <a:r>
              <a:rPr lang="en-US" dirty="0" smtClean="0"/>
              <a:t>Size</a:t>
            </a:r>
          </a:p>
          <a:p>
            <a:pPr lvl="1"/>
            <a:r>
              <a:rPr lang="en-US" dirty="0" smtClean="0"/>
              <a:t>Color</a:t>
            </a:r>
          </a:p>
          <a:p>
            <a:pPr lvl="2"/>
            <a:r>
              <a:rPr lang="en-US" dirty="0" smtClean="0"/>
              <a:t>Value (Lightness, Brightness)</a:t>
            </a:r>
          </a:p>
          <a:p>
            <a:pPr marL="914400" lvl="2" indent="0">
              <a:buNone/>
            </a:pPr>
            <a:endParaRPr lang="en-US" dirty="0" smtClean="0"/>
          </a:p>
          <a:p>
            <a:pPr lvl="2"/>
            <a:r>
              <a:rPr lang="en-US" dirty="0" smtClean="0"/>
              <a:t>Saturation (Intensity)</a:t>
            </a:r>
          </a:p>
          <a:p>
            <a:pPr lvl="2"/>
            <a:endParaRPr lang="en-US" dirty="0" smtClean="0"/>
          </a:p>
          <a:p>
            <a:pPr lvl="1"/>
            <a:r>
              <a:rPr lang="en-US" dirty="0"/>
              <a:t>Texture</a:t>
            </a:r>
          </a:p>
          <a:p>
            <a:pPr lvl="2"/>
            <a:r>
              <a:rPr lang="en-US" dirty="0"/>
              <a:t>Pattern</a:t>
            </a:r>
          </a:p>
          <a:p>
            <a:pPr lvl="2"/>
            <a:r>
              <a:rPr lang="en-US" dirty="0"/>
              <a:t>Rotation</a:t>
            </a:r>
          </a:p>
          <a:p>
            <a:pPr lvl="2"/>
            <a:r>
              <a:rPr lang="en-US" dirty="0"/>
              <a:t>Coarseness</a:t>
            </a:r>
          </a:p>
          <a:p>
            <a:pPr lvl="2"/>
            <a:r>
              <a:rPr lang="en-US" dirty="0"/>
              <a:t>Size</a:t>
            </a:r>
          </a:p>
          <a:p>
            <a:pPr lvl="2"/>
            <a:r>
              <a:rPr lang="en-US" dirty="0"/>
              <a:t>Density gradient</a:t>
            </a:r>
          </a:p>
          <a:p>
            <a:pPr lvl="1"/>
            <a:endParaRPr lang="en-US" dirty="0"/>
          </a:p>
        </p:txBody>
      </p:sp>
      <p:sp>
        <p:nvSpPr>
          <p:cNvPr id="5" name="内容占位符 4"/>
          <p:cNvSpPr>
            <a:spLocks noGrp="1"/>
          </p:cNvSpPr>
          <p:nvPr>
            <p:ph sz="half" idx="2"/>
          </p:nvPr>
        </p:nvSpPr>
        <p:spPr/>
        <p:txBody>
          <a:bodyPr>
            <a:normAutofit fontScale="85000" lnSpcReduction="20000"/>
          </a:bodyPr>
          <a:lstStyle/>
          <a:p>
            <a:r>
              <a:rPr lang="en-US" dirty="0" smtClean="0"/>
              <a:t>Qualitative</a:t>
            </a:r>
          </a:p>
          <a:p>
            <a:pPr lvl="1"/>
            <a:r>
              <a:rPr lang="en-US" dirty="0" smtClean="0"/>
              <a:t>Form</a:t>
            </a:r>
          </a:p>
          <a:p>
            <a:pPr lvl="2"/>
            <a:r>
              <a:rPr lang="en-US" dirty="0"/>
              <a:t>Shape</a:t>
            </a:r>
          </a:p>
          <a:p>
            <a:pPr lvl="2"/>
            <a:r>
              <a:rPr lang="en-US" dirty="0" smtClean="0"/>
              <a:t>Orientation (Rotation)</a:t>
            </a:r>
            <a:endParaRPr lang="en-US" dirty="0"/>
          </a:p>
          <a:p>
            <a:pPr lvl="1"/>
            <a:r>
              <a:rPr lang="en-US" dirty="0" smtClean="0"/>
              <a:t>Color</a:t>
            </a:r>
          </a:p>
          <a:p>
            <a:pPr lvl="2"/>
            <a:r>
              <a:rPr lang="en-US" dirty="0" smtClean="0"/>
              <a:t>Hue (tint)</a:t>
            </a:r>
          </a:p>
          <a:p>
            <a:pPr lvl="2"/>
            <a:endParaRPr lang="en-US" dirty="0" smtClean="0"/>
          </a:p>
          <a:p>
            <a:pPr lvl="1"/>
            <a:r>
              <a:rPr lang="en-US" dirty="0" smtClean="0"/>
              <a:t>Optics</a:t>
            </a:r>
          </a:p>
          <a:p>
            <a:pPr lvl="2"/>
            <a:r>
              <a:rPr lang="en-US" dirty="0" smtClean="0"/>
              <a:t>Crispness</a:t>
            </a:r>
          </a:p>
          <a:p>
            <a:pPr lvl="2"/>
            <a:r>
              <a:rPr lang="en-US" dirty="0" smtClean="0"/>
              <a:t>Transparency</a:t>
            </a:r>
          </a:p>
          <a:p>
            <a:pPr lvl="2"/>
            <a:r>
              <a:rPr lang="en-US" dirty="0" smtClean="0"/>
              <a:t>Shading</a:t>
            </a:r>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52</a:t>
            </a:fld>
            <a:endParaRPr lang="en-US" dirty="0"/>
          </a:p>
        </p:txBody>
      </p:sp>
      <p:pic>
        <p:nvPicPr>
          <p:cNvPr id="6" name="图片 5"/>
          <p:cNvPicPr>
            <a:picLocks noChangeAspect="1"/>
          </p:cNvPicPr>
          <p:nvPr/>
        </p:nvPicPr>
        <p:blipFill>
          <a:blip r:embed="rId2"/>
          <a:stretch>
            <a:fillRect/>
          </a:stretch>
        </p:blipFill>
        <p:spPr>
          <a:xfrm>
            <a:off x="1876425" y="3679348"/>
            <a:ext cx="1724025" cy="276225"/>
          </a:xfrm>
          <a:prstGeom prst="rect">
            <a:avLst/>
          </a:prstGeom>
        </p:spPr>
      </p:pic>
      <p:pic>
        <p:nvPicPr>
          <p:cNvPr id="7" name="图片 6"/>
          <p:cNvPicPr>
            <a:picLocks noChangeAspect="1"/>
          </p:cNvPicPr>
          <p:nvPr/>
        </p:nvPicPr>
        <p:blipFill>
          <a:blip r:embed="rId3"/>
          <a:stretch>
            <a:fillRect/>
          </a:stretch>
        </p:blipFill>
        <p:spPr>
          <a:xfrm>
            <a:off x="5791200" y="3449764"/>
            <a:ext cx="1695450" cy="247650"/>
          </a:xfrm>
          <a:prstGeom prst="rect">
            <a:avLst/>
          </a:prstGeom>
        </p:spPr>
      </p:pic>
      <p:pic>
        <p:nvPicPr>
          <p:cNvPr id="8" name="图片 7"/>
          <p:cNvPicPr>
            <a:picLocks noChangeAspect="1"/>
          </p:cNvPicPr>
          <p:nvPr/>
        </p:nvPicPr>
        <p:blipFill>
          <a:blip r:embed="rId4"/>
          <a:stretch>
            <a:fillRect/>
          </a:stretch>
        </p:blipFill>
        <p:spPr>
          <a:xfrm>
            <a:off x="1876425" y="4182428"/>
            <a:ext cx="1676400" cy="257175"/>
          </a:xfrm>
          <a:prstGeom prst="rect">
            <a:avLst/>
          </a:prstGeom>
        </p:spPr>
      </p:pic>
    </p:spTree>
    <p:extLst>
      <p:ext uri="{BB962C8B-B14F-4D97-AF65-F5344CB8AC3E}">
        <p14:creationId xmlns:p14="http://schemas.microsoft.com/office/powerpoint/2010/main" val="5438129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smtClean="0"/>
              <a:t>Dynamic Visualization</a:t>
            </a:r>
            <a:endParaRPr lang="en-US" b="1" dirty="0"/>
          </a:p>
        </p:txBody>
      </p:sp>
      <p:sp>
        <p:nvSpPr>
          <p:cNvPr id="6" name="内容占位符 5"/>
          <p:cNvSpPr>
            <a:spLocks noGrp="1"/>
          </p:cNvSpPr>
          <p:nvPr>
            <p:ph idx="1"/>
          </p:nvPr>
        </p:nvSpPr>
        <p:spPr/>
        <p:txBody>
          <a:bodyPr/>
          <a:lstStyle/>
          <a:p>
            <a:r>
              <a:rPr lang="en-US" dirty="0" smtClean="0"/>
              <a:t>Previous sections demonstrates the workflow to create a static visualization.</a:t>
            </a:r>
          </a:p>
          <a:p>
            <a:pPr lvl="1"/>
            <a:endParaRPr lang="en-US" dirty="0" smtClean="0"/>
          </a:p>
          <a:p>
            <a:r>
              <a:rPr lang="en-US" dirty="0" smtClean="0"/>
              <a:t>In order to present more information and make visualization dynamic, we can show multiple static images side by side or as an animation.</a:t>
            </a:r>
          </a:p>
          <a:p>
            <a:pPr lvl="1"/>
            <a:endParaRPr lang="en-US" dirty="0" smtClean="0"/>
          </a:p>
          <a:p>
            <a:r>
              <a:rPr lang="en-US" dirty="0" smtClean="0"/>
              <a:t>Another way to make dynamic visualization is to introduce interaction into the design process.</a:t>
            </a:r>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53</a:t>
            </a:fld>
            <a:endParaRPr lang="en-US"/>
          </a:p>
        </p:txBody>
      </p:sp>
    </p:spTree>
    <p:extLst>
      <p:ext uri="{BB962C8B-B14F-4D97-AF65-F5344CB8AC3E}">
        <p14:creationId xmlns:p14="http://schemas.microsoft.com/office/powerpoint/2010/main" val="12074585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err="1">
                <a:latin typeface="Segoe UI" panose="020B0502040204020203" pitchFamily="34" charset="0"/>
                <a:cs typeface="Segoe UI" panose="020B0502040204020203" pitchFamily="34" charset="0"/>
              </a:rPr>
              <a:t>Shneiderman's</a:t>
            </a:r>
            <a:r>
              <a:rPr lang="en-US" sz="3600" b="1" dirty="0">
                <a:latin typeface="Segoe UI" panose="020B0502040204020203" pitchFamily="34" charset="0"/>
                <a:cs typeface="Segoe UI" panose="020B0502040204020203" pitchFamily="34" charset="0"/>
              </a:rPr>
              <a:t> Mantra</a:t>
            </a:r>
          </a:p>
        </p:txBody>
      </p:sp>
      <p:sp>
        <p:nvSpPr>
          <p:cNvPr id="3" name="内容占位符 2"/>
          <p:cNvSpPr>
            <a:spLocks noGrp="1"/>
          </p:cNvSpPr>
          <p:nvPr>
            <p:ph idx="1"/>
          </p:nvPr>
        </p:nvSpPr>
        <p:spPr/>
        <p:txBody>
          <a:bodyPr>
            <a:normAutofit fontScale="92500" lnSpcReduction="10000"/>
          </a:bodyPr>
          <a:lstStyle/>
          <a:p>
            <a:r>
              <a:rPr lang="en-US" dirty="0"/>
              <a:t>User-Interface Interaction</a:t>
            </a:r>
          </a:p>
          <a:p>
            <a:pPr lvl="1"/>
            <a:r>
              <a:rPr lang="en-US" dirty="0"/>
              <a:t>Immediate interaction not only allows direct manipulation of the visual objects displayed but also allows users to select what to be displayed (Card et al., 1999)</a:t>
            </a:r>
          </a:p>
          <a:p>
            <a:pPr lvl="1"/>
            <a:r>
              <a:rPr lang="en-US" dirty="0" err="1"/>
              <a:t>Shneiderman</a:t>
            </a:r>
            <a:r>
              <a:rPr lang="en-US" dirty="0"/>
              <a:t> (1996) summarizes six types of interface functionality</a:t>
            </a:r>
          </a:p>
          <a:p>
            <a:pPr lvl="2"/>
            <a:r>
              <a:rPr lang="en-US" dirty="0"/>
              <a:t>Overview</a:t>
            </a:r>
          </a:p>
          <a:p>
            <a:pPr lvl="2"/>
            <a:r>
              <a:rPr lang="en-US" dirty="0"/>
              <a:t>Zoom</a:t>
            </a:r>
          </a:p>
          <a:p>
            <a:pPr lvl="2"/>
            <a:r>
              <a:rPr lang="en-US" dirty="0"/>
              <a:t>Filtering</a:t>
            </a:r>
          </a:p>
          <a:p>
            <a:pPr lvl="2"/>
            <a:r>
              <a:rPr lang="en-US" dirty="0"/>
              <a:t>Details on demand</a:t>
            </a:r>
          </a:p>
          <a:p>
            <a:pPr lvl="2"/>
            <a:r>
              <a:rPr lang="en-US" dirty="0"/>
              <a:t>Relate</a:t>
            </a:r>
          </a:p>
          <a:p>
            <a:pPr lvl="2"/>
            <a:r>
              <a:rPr lang="en-US" dirty="0" smtClean="0"/>
              <a:t>History</a:t>
            </a:r>
          </a:p>
          <a:p>
            <a:pPr lvl="1"/>
            <a:r>
              <a:rPr lang="en-US" dirty="0" smtClean="0"/>
              <a:t>“Overview first, zoom and filter, then details-on-demand.”</a:t>
            </a:r>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54</a:t>
            </a:fld>
            <a:endParaRPr lang="en-US"/>
          </a:p>
        </p:txBody>
      </p:sp>
    </p:spTree>
    <p:extLst>
      <p:ext uri="{BB962C8B-B14F-4D97-AF65-F5344CB8AC3E}">
        <p14:creationId xmlns:p14="http://schemas.microsoft.com/office/powerpoint/2010/main" val="34226241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TW" sz="3600" b="1" dirty="0">
                <a:latin typeface="Segoe UI" panose="020B0502040204020203" pitchFamily="34" charset="0"/>
                <a:cs typeface="Segoe UI" panose="020B0502040204020203" pitchFamily="34" charset="0"/>
              </a:rPr>
              <a:t>Two Interaction Approaches</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lstStyle/>
          <a:p>
            <a:r>
              <a:rPr lang="en-US" altLang="zh-TW" sz="2400" dirty="0">
                <a:ea typeface="新細明體" charset="-120"/>
              </a:rPr>
              <a:t>User-Interface Interaction</a:t>
            </a:r>
          </a:p>
          <a:p>
            <a:pPr lvl="1"/>
            <a:r>
              <a:rPr lang="en-US" altLang="zh-TW" dirty="0" smtClean="0">
                <a:ea typeface="新細明體" charset="-120"/>
              </a:rPr>
              <a:t>Overview </a:t>
            </a:r>
            <a:r>
              <a:rPr lang="en-US" altLang="zh-TW" dirty="0">
                <a:ea typeface="新細明體" charset="-120"/>
              </a:rPr>
              <a:t>+ detail </a:t>
            </a:r>
          </a:p>
          <a:p>
            <a:pPr lvl="2"/>
            <a:r>
              <a:rPr lang="en-US" altLang="zh-TW" dirty="0">
                <a:ea typeface="新細明體" charset="-120"/>
              </a:rPr>
              <a:t>First overview provides overall patterns to users; then details about the part of interest to the use can be displayed. (Card et al., 1999)</a:t>
            </a:r>
          </a:p>
          <a:p>
            <a:pPr lvl="2"/>
            <a:r>
              <a:rPr lang="en-US" altLang="zh-TW" dirty="0">
                <a:ea typeface="新細明體" charset="-120"/>
              </a:rPr>
              <a:t>Spatial zooming &amp; semantic zooming are usually used</a:t>
            </a:r>
          </a:p>
          <a:p>
            <a:pPr lvl="1"/>
            <a:r>
              <a:rPr lang="en-US" altLang="zh-TW" dirty="0">
                <a:ea typeface="新細明體" charset="-120"/>
              </a:rPr>
              <a:t>Focus + context</a:t>
            </a:r>
          </a:p>
          <a:p>
            <a:pPr lvl="2"/>
            <a:r>
              <a:rPr lang="en-US" altLang="zh-TW" dirty="0">
                <a:ea typeface="新細明體" charset="-120"/>
              </a:rPr>
              <a:t>Details (focus) and overview (context) dynamically on the same view. Users could change the region of focus dynamically.</a:t>
            </a:r>
          </a:p>
          <a:p>
            <a:pPr lvl="2"/>
            <a:r>
              <a:rPr lang="en-US" altLang="zh-TW" dirty="0">
                <a:ea typeface="新細明體" charset="-120"/>
              </a:rPr>
              <a:t>Information Landscape( Andrews, 1995)</a:t>
            </a:r>
          </a:p>
          <a:p>
            <a:pPr lvl="2"/>
            <a:r>
              <a:rPr lang="en-US" altLang="zh-TW" dirty="0">
                <a:ea typeface="新細明體" charset="-120"/>
              </a:rPr>
              <a:t>Cone Tree (Robertson et al., 1991)</a:t>
            </a:r>
          </a:p>
          <a:p>
            <a:pPr lvl="2"/>
            <a:r>
              <a:rPr lang="en-US" altLang="zh-TW" dirty="0">
                <a:ea typeface="新細明體" charset="-120"/>
              </a:rPr>
              <a:t>Fish-eye (Furnas, 1986)</a:t>
            </a: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55</a:t>
            </a:fld>
            <a:endParaRPr lang="en-US"/>
          </a:p>
        </p:txBody>
      </p:sp>
    </p:spTree>
    <p:extLst>
      <p:ext uri="{BB962C8B-B14F-4D97-AF65-F5344CB8AC3E}">
        <p14:creationId xmlns:p14="http://schemas.microsoft.com/office/powerpoint/2010/main" val="24208085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Interactive Vis. Example: </a:t>
            </a:r>
            <a:r>
              <a:rPr lang="en-US" sz="3600" b="1" dirty="0" err="1">
                <a:latin typeface="Segoe UI" panose="020B0502040204020203" pitchFamily="34" charset="0"/>
                <a:cs typeface="Segoe UI" panose="020B0502040204020203" pitchFamily="34" charset="0"/>
              </a:rPr>
              <a:t>Gapminder</a:t>
            </a:r>
            <a:r>
              <a:rPr lang="en-US" sz="3600" b="1" dirty="0">
                <a:latin typeface="Segoe UI" panose="020B0502040204020203" pitchFamily="34" charset="0"/>
                <a:cs typeface="Segoe UI" panose="020B0502040204020203" pitchFamily="34" charset="0"/>
              </a:rPr>
              <a:t> World</a:t>
            </a:r>
          </a:p>
        </p:txBody>
      </p:sp>
      <p:sp>
        <p:nvSpPr>
          <p:cNvPr id="3" name="内容占位符 2"/>
          <p:cNvSpPr>
            <a:spLocks noGrp="1"/>
          </p:cNvSpPr>
          <p:nvPr>
            <p:ph idx="1"/>
          </p:nvPr>
        </p:nvSpPr>
        <p:spPr/>
        <p:txBody>
          <a:bodyPr/>
          <a:lstStyle/>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56</a:t>
            </a:fld>
            <a:endParaRPr lang="en-US"/>
          </a:p>
        </p:txBody>
      </p:sp>
      <p:pic>
        <p:nvPicPr>
          <p:cNvPr id="5" name="图片 4"/>
          <p:cNvPicPr>
            <a:picLocks noChangeAspect="1"/>
          </p:cNvPicPr>
          <p:nvPr/>
        </p:nvPicPr>
        <p:blipFill>
          <a:blip r:embed="rId2"/>
          <a:stretch>
            <a:fillRect/>
          </a:stretch>
        </p:blipFill>
        <p:spPr>
          <a:xfrm>
            <a:off x="1574488" y="1646237"/>
            <a:ext cx="5995023" cy="4484826"/>
          </a:xfrm>
          <a:prstGeom prst="rect">
            <a:avLst/>
          </a:prstGeom>
        </p:spPr>
      </p:pic>
      <p:sp>
        <p:nvSpPr>
          <p:cNvPr id="6" name="矩形 5"/>
          <p:cNvSpPr/>
          <p:nvPr/>
        </p:nvSpPr>
        <p:spPr>
          <a:xfrm>
            <a:off x="628650" y="6211669"/>
            <a:ext cx="8064776" cy="646331"/>
          </a:xfrm>
          <a:prstGeom prst="rect">
            <a:avLst/>
          </a:prstGeom>
        </p:spPr>
        <p:txBody>
          <a:bodyPr wrap="square">
            <a:spAutoFit/>
          </a:bodyPr>
          <a:lstStyle/>
          <a:p>
            <a:r>
              <a:rPr lang="en-US" dirty="0">
                <a:hlinkClick r:id="rId3"/>
              </a:rPr>
              <a:t>http://www.gapminder.org/world/</a:t>
            </a:r>
            <a:endParaRPr lang="en-US" dirty="0"/>
          </a:p>
          <a:p>
            <a:r>
              <a:rPr lang="en-US" dirty="0">
                <a:hlinkClick r:id="rId4"/>
              </a:rPr>
              <a:t>https://</a:t>
            </a:r>
            <a:r>
              <a:rPr lang="en-US" dirty="0" smtClean="0">
                <a:hlinkClick r:id="rId4"/>
              </a:rPr>
              <a:t>www.youtube.com/watch?v=BPt8ElTQMIg</a:t>
            </a:r>
            <a:r>
              <a:rPr lang="en-US" dirty="0" smtClean="0"/>
              <a:t>   (</a:t>
            </a:r>
            <a:r>
              <a:rPr lang="en-US" dirty="0"/>
              <a:t>Hans </a:t>
            </a:r>
            <a:r>
              <a:rPr lang="en-US" dirty="0" err="1" smtClean="0"/>
              <a:t>Rosling</a:t>
            </a:r>
            <a:r>
              <a:rPr lang="en-US" dirty="0"/>
              <a:t> </a:t>
            </a:r>
            <a:r>
              <a:rPr lang="en-US" dirty="0" smtClean="0"/>
              <a:t>telling story)</a:t>
            </a:r>
            <a:endParaRPr lang="en-US" dirty="0"/>
          </a:p>
        </p:txBody>
      </p:sp>
    </p:spTree>
    <p:extLst>
      <p:ext uri="{BB962C8B-B14F-4D97-AF65-F5344CB8AC3E}">
        <p14:creationId xmlns:p14="http://schemas.microsoft.com/office/powerpoint/2010/main" val="24188579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smtClean="0">
                <a:latin typeface="Segoe UI" panose="020B0502040204020203" pitchFamily="34" charset="0"/>
                <a:cs typeface="Segoe UI" panose="020B0502040204020203" pitchFamily="34" charset="0"/>
              </a:rPr>
              <a:t>Design Principles</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normAutofit fontScale="92500" lnSpcReduction="10000"/>
          </a:bodyPr>
          <a:lstStyle/>
          <a:p>
            <a:r>
              <a:rPr lang="en-US" dirty="0" smtClean="0"/>
              <a:t>Following design principles can help increasing the quality of visualizations in multiple ways.</a:t>
            </a:r>
          </a:p>
          <a:p>
            <a:pPr lvl="1"/>
            <a:r>
              <a:rPr lang="en-US" dirty="0" smtClean="0"/>
              <a:t>Effective information presentation</a:t>
            </a:r>
          </a:p>
          <a:p>
            <a:pPr lvl="1"/>
            <a:r>
              <a:rPr lang="en-US" dirty="0"/>
              <a:t>Avoiding distraction and </a:t>
            </a:r>
            <a:r>
              <a:rPr lang="en-US" dirty="0" smtClean="0"/>
              <a:t>confusion, reducing cognitive load</a:t>
            </a:r>
            <a:endParaRPr lang="en-US" dirty="0"/>
          </a:p>
          <a:p>
            <a:pPr lvl="1"/>
            <a:r>
              <a:rPr lang="en-US" dirty="0" smtClean="0"/>
              <a:t>Adding aesthetic value</a:t>
            </a:r>
          </a:p>
          <a:p>
            <a:pPr lvl="1"/>
            <a:endParaRPr lang="en-US" dirty="0" smtClean="0"/>
          </a:p>
          <a:p>
            <a:r>
              <a:rPr lang="en-US" dirty="0" smtClean="0"/>
              <a:t>Some selected principles </a:t>
            </a:r>
          </a:p>
          <a:p>
            <a:pPr lvl="1"/>
            <a:r>
              <a:rPr lang="en-US" dirty="0" smtClean="0"/>
              <a:t>Beauty of Visualization</a:t>
            </a:r>
          </a:p>
          <a:p>
            <a:pPr lvl="1"/>
            <a:r>
              <a:rPr lang="en-US" dirty="0"/>
              <a:t>Data-Ink Ratio</a:t>
            </a:r>
          </a:p>
          <a:p>
            <a:pPr lvl="1"/>
            <a:r>
              <a:rPr lang="en-US" dirty="0"/>
              <a:t>Data </a:t>
            </a:r>
            <a:r>
              <a:rPr lang="en-US" dirty="0" smtClean="0"/>
              <a:t>Density</a:t>
            </a:r>
          </a:p>
          <a:p>
            <a:pPr lvl="1"/>
            <a:r>
              <a:rPr lang="en-US" dirty="0" smtClean="0"/>
              <a:t>Color Heuristics</a:t>
            </a:r>
          </a:p>
          <a:p>
            <a:pPr lvl="1"/>
            <a:r>
              <a:rPr lang="en-US" dirty="0" err="1" smtClean="0"/>
              <a:t>Fitts’s</a:t>
            </a:r>
            <a:r>
              <a:rPr lang="en-US" dirty="0" smtClean="0"/>
              <a:t> Law</a:t>
            </a:r>
          </a:p>
          <a:p>
            <a:endParaRPr lang="en-US" dirty="0" smtClean="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57</a:t>
            </a:fld>
            <a:endParaRPr lang="en-US"/>
          </a:p>
        </p:txBody>
      </p:sp>
    </p:spTree>
    <p:extLst>
      <p:ext uri="{BB962C8B-B14F-4D97-AF65-F5344CB8AC3E}">
        <p14:creationId xmlns:p14="http://schemas.microsoft.com/office/powerpoint/2010/main" val="1333630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Beauty of Visualization</a:t>
            </a:r>
          </a:p>
        </p:txBody>
      </p:sp>
      <p:sp>
        <p:nvSpPr>
          <p:cNvPr id="3" name="内容占位符 2"/>
          <p:cNvSpPr>
            <a:spLocks noGrp="1"/>
          </p:cNvSpPr>
          <p:nvPr>
            <p:ph idx="1"/>
          </p:nvPr>
        </p:nvSpPr>
        <p:spPr/>
        <p:txBody>
          <a:bodyPr/>
          <a:lstStyle/>
          <a:p>
            <a:r>
              <a:rPr lang="en-US" dirty="0" smtClean="0"/>
              <a:t>In </a:t>
            </a:r>
            <a:r>
              <a:rPr lang="en-US" i="1" dirty="0" smtClean="0"/>
              <a:t>Beautiful Visualization (2010)</a:t>
            </a:r>
            <a:r>
              <a:rPr lang="en-US" dirty="0" smtClean="0"/>
              <a:t>, four criteria were raised to define the beauty of Visualization:</a:t>
            </a:r>
          </a:p>
          <a:p>
            <a:pPr lvl="1"/>
            <a:r>
              <a:rPr lang="en-US" dirty="0" smtClean="0"/>
              <a:t>Informative</a:t>
            </a:r>
          </a:p>
          <a:p>
            <a:pPr lvl="2"/>
            <a:r>
              <a:rPr lang="en-US" dirty="0" smtClean="0"/>
              <a:t>Successfully convey information</a:t>
            </a:r>
          </a:p>
          <a:p>
            <a:pPr lvl="1"/>
            <a:r>
              <a:rPr lang="en-US" dirty="0" smtClean="0"/>
              <a:t>Efficient</a:t>
            </a:r>
          </a:p>
          <a:p>
            <a:pPr lvl="2"/>
            <a:r>
              <a:rPr lang="en-US" dirty="0" smtClean="0"/>
              <a:t>Simple, focused, clear and straightforward</a:t>
            </a:r>
          </a:p>
          <a:p>
            <a:pPr lvl="1"/>
            <a:r>
              <a:rPr lang="en-US" dirty="0" smtClean="0"/>
              <a:t>Aesthetic</a:t>
            </a:r>
          </a:p>
          <a:p>
            <a:pPr lvl="2"/>
            <a:r>
              <a:rPr lang="en-US" dirty="0"/>
              <a:t>Use </a:t>
            </a:r>
            <a:r>
              <a:rPr lang="en-US" dirty="0" smtClean="0"/>
              <a:t>axes, </a:t>
            </a:r>
            <a:r>
              <a:rPr lang="en-US" dirty="0"/>
              <a:t>layout, shape, colors, lines, and </a:t>
            </a:r>
            <a:r>
              <a:rPr lang="en-US" dirty="0" smtClean="0"/>
              <a:t>typography appropriately</a:t>
            </a:r>
          </a:p>
          <a:p>
            <a:pPr lvl="1"/>
            <a:r>
              <a:rPr lang="en-US" dirty="0" smtClean="0"/>
              <a:t>Novel</a:t>
            </a:r>
          </a:p>
          <a:p>
            <a:pPr lvl="2"/>
            <a:r>
              <a:rPr lang="en-US" dirty="0" smtClean="0"/>
              <a:t>Be creative and attract readers with new design</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58</a:t>
            </a:fld>
            <a:endParaRPr lang="en-US"/>
          </a:p>
        </p:txBody>
      </p:sp>
    </p:spTree>
    <p:extLst>
      <p:ext uri="{BB962C8B-B14F-4D97-AF65-F5344CB8AC3E}">
        <p14:creationId xmlns:p14="http://schemas.microsoft.com/office/powerpoint/2010/main" val="19784630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smtClean="0">
                <a:latin typeface="Segoe UI" panose="020B0502040204020203" pitchFamily="34" charset="0"/>
                <a:cs typeface="Segoe UI" panose="020B0502040204020203" pitchFamily="34" charset="0"/>
              </a:rPr>
              <a:t>Data-Ink </a:t>
            </a:r>
            <a:r>
              <a:rPr lang="en-US" sz="3600" b="1" dirty="0">
                <a:latin typeface="Segoe UI" panose="020B0502040204020203" pitchFamily="34" charset="0"/>
                <a:cs typeface="Segoe UI" panose="020B0502040204020203" pitchFamily="34" charset="0"/>
              </a:rPr>
              <a:t>Ratio</a:t>
            </a:r>
          </a:p>
        </p:txBody>
      </p:sp>
      <p:sp>
        <p:nvSpPr>
          <p:cNvPr id="3" name="内容占位符 2"/>
          <p:cNvSpPr>
            <a:spLocks noGrp="1"/>
          </p:cNvSpPr>
          <p:nvPr>
            <p:ph idx="1"/>
          </p:nvPr>
        </p:nvSpPr>
        <p:spPr/>
        <p:txBody>
          <a:bodyPr/>
          <a:lstStyle/>
          <a:p>
            <a:r>
              <a:rPr lang="en-US" dirty="0" smtClean="0"/>
              <a:t>In </a:t>
            </a:r>
            <a:r>
              <a:rPr lang="en-US" i="1" dirty="0"/>
              <a:t>The Visual Display of Quantitative </a:t>
            </a:r>
            <a:r>
              <a:rPr lang="en-US" i="1" dirty="0" smtClean="0"/>
              <a:t>Information (1983)</a:t>
            </a:r>
            <a:r>
              <a:rPr lang="en-US" dirty="0" smtClean="0"/>
              <a:t>, </a:t>
            </a:r>
            <a:r>
              <a:rPr lang="en-US" dirty="0"/>
              <a:t> </a:t>
            </a:r>
            <a:r>
              <a:rPr lang="en-US" dirty="0" err="1" smtClean="0"/>
              <a:t>Tufte</a:t>
            </a:r>
            <a:r>
              <a:rPr lang="en-US" dirty="0" smtClean="0"/>
              <a:t> claims </a:t>
            </a:r>
            <a:r>
              <a:rPr lang="en-US" dirty="0"/>
              <a:t>that good graphical representations maximize data-ink and erase as much non-data-ink as possible</a:t>
            </a:r>
            <a:r>
              <a:rPr lang="en-US" dirty="0" smtClean="0"/>
              <a:t>.</a:t>
            </a:r>
          </a:p>
          <a:p>
            <a:pPr lvl="1"/>
            <a:r>
              <a:rPr lang="en-US" dirty="0" smtClean="0"/>
              <a:t>Non-data-ink: Scales, borders, and etc.</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59</a:t>
            </a:fld>
            <a:endParaRPr lang="en-US"/>
          </a:p>
        </p:txBody>
      </p:sp>
      <p:pic>
        <p:nvPicPr>
          <p:cNvPr id="5122" name="Picture 2" descr="File:DIR.jpg"/>
          <p:cNvPicPr>
            <a:picLocks noChangeAspect="1" noChangeArrowheads="1"/>
          </p:cNvPicPr>
          <p:nvPr/>
        </p:nvPicPr>
        <p:blipFill rotWithShape="1">
          <a:blip r:embed="rId2">
            <a:extLst>
              <a:ext uri="{28A0092B-C50C-407E-A947-70E740481C1C}">
                <a14:useLocalDpi xmlns:a14="http://schemas.microsoft.com/office/drawing/2010/main" val="0"/>
              </a:ext>
            </a:extLst>
          </a:blip>
          <a:srcRect l="3319" t="4347" r="2697" b="10072"/>
          <a:stretch/>
        </p:blipFill>
        <p:spPr bwMode="auto">
          <a:xfrm>
            <a:off x="1810512" y="3852641"/>
            <a:ext cx="5522976" cy="241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505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Brief History</a:t>
            </a:r>
          </a:p>
        </p:txBody>
      </p:sp>
      <p:sp>
        <p:nvSpPr>
          <p:cNvPr id="3" name="内容占位符 2"/>
          <p:cNvSpPr>
            <a:spLocks noGrp="1"/>
          </p:cNvSpPr>
          <p:nvPr>
            <p:ph idx="1"/>
          </p:nvPr>
        </p:nvSpPr>
        <p:spPr/>
        <p:txBody>
          <a:bodyPr/>
          <a:lstStyle/>
          <a:p>
            <a:endParaRPr lang="en-US"/>
          </a:p>
        </p:txBody>
      </p:sp>
      <p:sp>
        <p:nvSpPr>
          <p:cNvPr id="4" name="灯片编号占位符 3"/>
          <p:cNvSpPr>
            <a:spLocks noGrp="1"/>
          </p:cNvSpPr>
          <p:nvPr>
            <p:ph type="sldNum" sz="quarter" idx="12"/>
          </p:nvPr>
        </p:nvSpPr>
        <p:spPr/>
        <p:txBody>
          <a:bodyPr/>
          <a:lstStyle/>
          <a:p>
            <a:fld id="{5EEDA49D-2C12-4445-8988-A9D5F93F6E8A}" type="slidenum">
              <a:rPr lang="en-US" smtClean="0"/>
              <a:t>6</a:t>
            </a:fld>
            <a:endParaRPr lang="en-US"/>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50555"/>
            <a:ext cx="8229600" cy="434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28650" y="5524164"/>
            <a:ext cx="805815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Time-series comparison, aimed to show wheat price declined regarding the increase of wages</a:t>
            </a:r>
          </a:p>
          <a:p>
            <a:pPr marL="285750" indent="-285750">
              <a:buFont typeface="Arial" panose="020B0604020202020204" pitchFamily="34" charset="0"/>
              <a:buChar char="•"/>
            </a:pPr>
            <a:r>
              <a:rPr lang="en-US" dirty="0" smtClean="0"/>
              <a:t>Integration of bar charts and line graph</a:t>
            </a:r>
            <a:endParaRPr lang="en-US" dirty="0"/>
          </a:p>
        </p:txBody>
      </p:sp>
      <p:sp>
        <p:nvSpPr>
          <p:cNvPr id="7" name="矩形 6"/>
          <p:cNvSpPr/>
          <p:nvPr/>
        </p:nvSpPr>
        <p:spPr>
          <a:xfrm>
            <a:off x="628650" y="6421551"/>
            <a:ext cx="2357120" cy="369332"/>
          </a:xfrm>
          <a:prstGeom prst="rect">
            <a:avLst/>
          </a:prstGeom>
        </p:spPr>
        <p:txBody>
          <a:bodyPr wrap="none">
            <a:spAutoFit/>
          </a:bodyPr>
          <a:lstStyle/>
          <a:p>
            <a:r>
              <a:rPr lang="en-US" altLang="zh-TW" dirty="0">
                <a:ea typeface="新細明體" charset="-120"/>
              </a:rPr>
              <a:t>William </a:t>
            </a:r>
            <a:r>
              <a:rPr lang="en-US" altLang="zh-TW" dirty="0" err="1">
                <a:ea typeface="新細明體" charset="-120"/>
              </a:rPr>
              <a:t>Playfair</a:t>
            </a:r>
            <a:r>
              <a:rPr lang="en-US" altLang="zh-TW" dirty="0">
                <a:ea typeface="新細明體" charset="-120"/>
              </a:rPr>
              <a:t> (1821) </a:t>
            </a:r>
            <a:endParaRPr lang="en-US" dirty="0"/>
          </a:p>
        </p:txBody>
      </p:sp>
    </p:spTree>
    <p:extLst>
      <p:ext uri="{BB962C8B-B14F-4D97-AF65-F5344CB8AC3E}">
        <p14:creationId xmlns:p14="http://schemas.microsoft.com/office/powerpoint/2010/main" val="15685057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Data-Ink Ratio</a:t>
            </a:r>
          </a:p>
        </p:txBody>
      </p:sp>
      <p:sp>
        <p:nvSpPr>
          <p:cNvPr id="4" name="灯片编号占位符 3"/>
          <p:cNvSpPr>
            <a:spLocks noGrp="1"/>
          </p:cNvSpPr>
          <p:nvPr>
            <p:ph type="sldNum" sz="quarter" idx="12"/>
          </p:nvPr>
        </p:nvSpPr>
        <p:spPr/>
        <p:txBody>
          <a:bodyPr/>
          <a:lstStyle/>
          <a:p>
            <a:fld id="{5EEDA49D-2C12-4445-8988-A9D5F93F6E8A}" type="slidenum">
              <a:rPr lang="en-US" smtClean="0"/>
              <a:t>60</a:t>
            </a:fld>
            <a:endParaRPr lang="en-US"/>
          </a:p>
        </p:txBody>
      </p:sp>
      <p:pic>
        <p:nvPicPr>
          <p:cNvPr id="6148" name="Picture 4" descr="http://www.infovis-wiki.net/images/thumb/2/2e/Dir1.png/400px-Di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759" y="2449290"/>
            <a:ext cx="3810000" cy="284797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www.infovis-wiki.net/images/thumb/1/1b/Dir2.png/400px-Di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50" y="2458816"/>
            <a:ext cx="3810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414941" y="5642142"/>
            <a:ext cx="1949636" cy="369332"/>
          </a:xfrm>
          <a:prstGeom prst="rect">
            <a:avLst/>
          </a:prstGeom>
          <a:noFill/>
        </p:spPr>
        <p:txBody>
          <a:bodyPr wrap="none" rtlCol="0">
            <a:spAutoFit/>
          </a:bodyPr>
          <a:lstStyle/>
          <a:p>
            <a:r>
              <a:rPr lang="en-US" dirty="0" smtClean="0"/>
              <a:t>Low Data-Ink Ratio</a:t>
            </a:r>
            <a:endParaRPr lang="en-US" dirty="0"/>
          </a:p>
        </p:txBody>
      </p:sp>
      <p:sp>
        <p:nvSpPr>
          <p:cNvPr id="9" name="文本框 8"/>
          <p:cNvSpPr txBox="1"/>
          <p:nvPr/>
        </p:nvSpPr>
        <p:spPr>
          <a:xfrm>
            <a:off x="5613442" y="5642142"/>
            <a:ext cx="1993816" cy="369332"/>
          </a:xfrm>
          <a:prstGeom prst="rect">
            <a:avLst/>
          </a:prstGeom>
          <a:noFill/>
        </p:spPr>
        <p:txBody>
          <a:bodyPr wrap="none" rtlCol="0">
            <a:spAutoFit/>
          </a:bodyPr>
          <a:lstStyle/>
          <a:p>
            <a:r>
              <a:rPr lang="en-US" dirty="0" smtClean="0"/>
              <a:t>High Data-Ink Ratio</a:t>
            </a:r>
            <a:endParaRPr lang="en-US" dirty="0"/>
          </a:p>
        </p:txBody>
      </p:sp>
    </p:spTree>
    <p:extLst>
      <p:ext uri="{BB962C8B-B14F-4D97-AF65-F5344CB8AC3E}">
        <p14:creationId xmlns:p14="http://schemas.microsoft.com/office/powerpoint/2010/main" val="36065836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Data Density</a:t>
            </a:r>
          </a:p>
        </p:txBody>
      </p:sp>
      <p:sp>
        <p:nvSpPr>
          <p:cNvPr id="3" name="内容占位符 2"/>
          <p:cNvSpPr>
            <a:spLocks noGrp="1"/>
          </p:cNvSpPr>
          <p:nvPr>
            <p:ph idx="1"/>
          </p:nvPr>
        </p:nvSpPr>
        <p:spPr/>
        <p:txBody>
          <a:bodyPr/>
          <a:lstStyle/>
          <a:p>
            <a:r>
              <a:rPr lang="en-US" dirty="0"/>
              <a:t>The data density of a graph is the proportion of the total size of the graph that is dedicated </a:t>
            </a:r>
            <a:r>
              <a:rPr lang="en-US" dirty="0" smtClean="0"/>
              <a:t>to displaying </a:t>
            </a:r>
            <a:r>
              <a:rPr lang="en-US" dirty="0"/>
              <a:t>data</a:t>
            </a:r>
            <a:r>
              <a:rPr lang="en-US" dirty="0" smtClean="0"/>
              <a:t>. (</a:t>
            </a:r>
            <a:r>
              <a:rPr lang="en-US" dirty="0" err="1" smtClean="0"/>
              <a:t>Tufte</a:t>
            </a:r>
            <a:r>
              <a:rPr lang="en-US" dirty="0" smtClean="0"/>
              <a:t>, 1983)</a:t>
            </a:r>
          </a:p>
          <a:p>
            <a:pPr lvl="1"/>
            <a:r>
              <a:rPr lang="en-US" dirty="0" smtClean="0"/>
              <a:t>Similar to Data-Ink Ratio, </a:t>
            </a:r>
            <a:r>
              <a:rPr lang="en-US" dirty="0" err="1" smtClean="0"/>
              <a:t>Tufte</a:t>
            </a:r>
            <a:r>
              <a:rPr lang="en-US" dirty="0" smtClean="0"/>
              <a:t> prefers visualizations with high Data </a:t>
            </a:r>
            <a:r>
              <a:rPr lang="en-US" dirty="0"/>
              <a:t>Density</a:t>
            </a:r>
            <a:r>
              <a:rPr lang="en-US" dirty="0" smtClean="0"/>
              <a:t>.</a:t>
            </a:r>
          </a:p>
          <a:p>
            <a:pPr lvl="1"/>
            <a:r>
              <a:rPr lang="en-US" dirty="0"/>
              <a:t>He claims that most graphs can be shrunk way down without losing legibility or information</a:t>
            </a:r>
            <a:r>
              <a:rPr lang="en-US" dirty="0" smtClean="0"/>
              <a:t>.</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61</a:t>
            </a:fld>
            <a:endParaRPr lang="en-US"/>
          </a:p>
        </p:txBody>
      </p:sp>
    </p:spTree>
    <p:extLst>
      <p:ext uri="{BB962C8B-B14F-4D97-AF65-F5344CB8AC3E}">
        <p14:creationId xmlns:p14="http://schemas.microsoft.com/office/powerpoint/2010/main" val="41286663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smtClean="0">
                <a:latin typeface="Segoe UI" panose="020B0502040204020203" pitchFamily="34" charset="0"/>
                <a:cs typeface="Segoe UI" panose="020B0502040204020203" pitchFamily="34" charset="0"/>
              </a:rPr>
              <a:t>Color Heuristics</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a:xfrm>
            <a:off x="628650" y="1825625"/>
            <a:ext cx="7886700" cy="2560157"/>
          </a:xfrm>
        </p:spPr>
        <p:txBody>
          <a:bodyPr>
            <a:normAutofit fontScale="92500" lnSpcReduction="20000"/>
          </a:bodyPr>
          <a:lstStyle/>
          <a:p>
            <a:r>
              <a:rPr lang="en-US" dirty="0"/>
              <a:t>Contrast and analogy are the principles that define color design. </a:t>
            </a:r>
            <a:endParaRPr lang="en-US" dirty="0" smtClean="0"/>
          </a:p>
          <a:p>
            <a:pPr lvl="1"/>
            <a:r>
              <a:rPr lang="en-US" dirty="0" smtClean="0"/>
              <a:t>Contrasting </a:t>
            </a:r>
            <a:r>
              <a:rPr lang="en-US" dirty="0"/>
              <a:t>colors are different, analogous colors are similar. </a:t>
            </a:r>
            <a:endParaRPr lang="en-US" dirty="0" smtClean="0"/>
          </a:p>
          <a:p>
            <a:pPr lvl="1"/>
            <a:r>
              <a:rPr lang="en-US" dirty="0" smtClean="0"/>
              <a:t>Contrast </a:t>
            </a:r>
            <a:r>
              <a:rPr lang="en-US" dirty="0"/>
              <a:t>draws attention, analogy groups</a:t>
            </a:r>
            <a:r>
              <a:rPr lang="en-US" dirty="0" smtClean="0"/>
              <a:t>.</a:t>
            </a:r>
          </a:p>
          <a:p>
            <a:pPr lvl="1"/>
            <a:endParaRPr lang="en-US" dirty="0" smtClean="0"/>
          </a:p>
          <a:p>
            <a:r>
              <a:rPr lang="en-US" dirty="0" smtClean="0"/>
              <a:t>Color-coded information should be legible.</a:t>
            </a:r>
          </a:p>
          <a:p>
            <a:pPr lvl="1"/>
            <a:r>
              <a:rPr lang="en-US" dirty="0" smtClean="0"/>
              <a:t>Legibility: difference between foreground and background colors</a:t>
            </a:r>
          </a:p>
          <a:p>
            <a:endParaRPr lang="en-US" dirty="0"/>
          </a:p>
          <a:p>
            <a:endParaRPr lang="en-US" dirty="0" smtClean="0"/>
          </a:p>
          <a:p>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62</a:t>
            </a:fld>
            <a:endParaRPr lang="en-US"/>
          </a:p>
        </p:txBody>
      </p:sp>
      <p:pic>
        <p:nvPicPr>
          <p:cNvPr id="5" name="图片 4"/>
          <p:cNvPicPr>
            <a:picLocks noChangeAspect="1"/>
          </p:cNvPicPr>
          <p:nvPr/>
        </p:nvPicPr>
        <p:blipFill>
          <a:blip r:embed="rId2"/>
          <a:stretch>
            <a:fillRect/>
          </a:stretch>
        </p:blipFill>
        <p:spPr>
          <a:xfrm>
            <a:off x="859536" y="4385782"/>
            <a:ext cx="1938528" cy="1791181"/>
          </a:xfrm>
          <a:prstGeom prst="rect">
            <a:avLst/>
          </a:prstGeom>
        </p:spPr>
      </p:pic>
      <p:pic>
        <p:nvPicPr>
          <p:cNvPr id="6" name="图片 5"/>
          <p:cNvPicPr>
            <a:picLocks noChangeAspect="1"/>
          </p:cNvPicPr>
          <p:nvPr/>
        </p:nvPicPr>
        <p:blipFill>
          <a:blip r:embed="rId3"/>
          <a:stretch>
            <a:fillRect/>
          </a:stretch>
        </p:blipFill>
        <p:spPr>
          <a:xfrm>
            <a:off x="3567874" y="4254281"/>
            <a:ext cx="4177665" cy="1965546"/>
          </a:xfrm>
          <a:prstGeom prst="rect">
            <a:avLst/>
          </a:prstGeom>
        </p:spPr>
      </p:pic>
      <p:sp>
        <p:nvSpPr>
          <p:cNvPr id="7" name="矩形 6"/>
          <p:cNvSpPr/>
          <p:nvPr/>
        </p:nvSpPr>
        <p:spPr>
          <a:xfrm>
            <a:off x="459486" y="6305978"/>
            <a:ext cx="8668512" cy="415498"/>
          </a:xfrm>
          <a:prstGeom prst="rect">
            <a:avLst/>
          </a:prstGeom>
        </p:spPr>
        <p:txBody>
          <a:bodyPr wrap="square">
            <a:spAutoFit/>
          </a:bodyPr>
          <a:lstStyle/>
          <a:p>
            <a:r>
              <a:rPr lang="en-US" sz="1050" dirty="0">
                <a:hlinkClick r:id="rId4"/>
              </a:rPr>
              <a:t>https://</a:t>
            </a:r>
            <a:r>
              <a:rPr lang="en-US" sz="1050" dirty="0" smtClean="0">
                <a:hlinkClick r:id="rId4"/>
              </a:rPr>
              <a:t>www.perceptualedge.com/articles/b-eye/choosing_colors.pdf</a:t>
            </a:r>
            <a:endParaRPr lang="en-US" sz="1050" dirty="0" smtClean="0"/>
          </a:p>
          <a:p>
            <a:r>
              <a:rPr lang="en-US" sz="1050" dirty="0">
                <a:hlinkClick r:id="rId5"/>
              </a:rPr>
              <a:t>http://</a:t>
            </a:r>
            <a:r>
              <a:rPr lang="en-US" sz="1050" dirty="0" smtClean="0">
                <a:hlinkClick r:id="rId5"/>
              </a:rPr>
              <a:t>cdn2.hubspot.net/hub/111084/file-708877165-pdf/docs/ebooks/eBook-UX-Color-Theory_Applying-Color-Knowledge-to-Data-Visualization.pdf</a:t>
            </a:r>
            <a:endParaRPr lang="en-US" sz="1050" dirty="0" smtClean="0"/>
          </a:p>
        </p:txBody>
      </p:sp>
    </p:spTree>
    <p:extLst>
      <p:ext uri="{BB962C8B-B14F-4D97-AF65-F5344CB8AC3E}">
        <p14:creationId xmlns:p14="http://schemas.microsoft.com/office/powerpoint/2010/main" val="4829182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err="1">
                <a:latin typeface="Segoe UI" panose="020B0502040204020203" pitchFamily="34" charset="0"/>
                <a:cs typeface="Segoe UI" panose="020B0502040204020203" pitchFamily="34" charset="0"/>
              </a:rPr>
              <a:t>Fitts's</a:t>
            </a:r>
            <a:r>
              <a:rPr lang="en-US" sz="3600" b="1" dirty="0">
                <a:latin typeface="Segoe UI" panose="020B0502040204020203" pitchFamily="34" charset="0"/>
                <a:cs typeface="Segoe UI" panose="020B0502040204020203" pitchFamily="34" charset="0"/>
              </a:rPr>
              <a:t> Law</a:t>
            </a:r>
          </a:p>
        </p:txBody>
      </p:sp>
      <p:sp>
        <p:nvSpPr>
          <p:cNvPr id="3" name="内容占位符 2"/>
          <p:cNvSpPr>
            <a:spLocks noGrp="1"/>
          </p:cNvSpPr>
          <p:nvPr>
            <p:ph idx="1"/>
          </p:nvPr>
        </p:nvSpPr>
        <p:spPr>
          <a:xfrm>
            <a:off x="628650" y="1825625"/>
            <a:ext cx="7886700" cy="4530726"/>
          </a:xfrm>
        </p:spPr>
        <p:txBody>
          <a:bodyPr>
            <a:normAutofit fontScale="85000" lnSpcReduction="20000"/>
          </a:bodyPr>
          <a:lstStyle/>
          <a:p>
            <a:r>
              <a:rPr lang="en-US" dirty="0" err="1" smtClean="0"/>
              <a:t>Fitts's</a:t>
            </a:r>
            <a:r>
              <a:rPr lang="en-US" dirty="0" smtClean="0"/>
              <a:t> is </a:t>
            </a:r>
            <a:r>
              <a:rPr lang="en-US" dirty="0"/>
              <a:t>a descriptive model of human movement primarily used in human–computer interaction and ergonomics</a:t>
            </a:r>
            <a:r>
              <a:rPr lang="en-US" dirty="0" smtClean="0"/>
              <a:t>. It may apply to interactive visualization design.</a:t>
            </a:r>
          </a:p>
          <a:p>
            <a:pPr lvl="1"/>
            <a:endParaRPr lang="en-US" dirty="0" smtClean="0"/>
          </a:p>
          <a:p>
            <a:pPr lvl="1"/>
            <a:endParaRPr lang="en-US" dirty="0"/>
          </a:p>
          <a:p>
            <a:pPr lvl="1"/>
            <a:r>
              <a:rPr lang="en-US" dirty="0" smtClean="0"/>
              <a:t>MT: Movement time</a:t>
            </a:r>
          </a:p>
          <a:p>
            <a:pPr lvl="1"/>
            <a:r>
              <a:rPr lang="en-US" dirty="0" smtClean="0"/>
              <a:t>ID: Index of difficulty</a:t>
            </a:r>
          </a:p>
          <a:p>
            <a:pPr lvl="1"/>
            <a:r>
              <a:rPr lang="en-US" dirty="0" smtClean="0"/>
              <a:t>D: Distance</a:t>
            </a:r>
          </a:p>
          <a:p>
            <a:pPr lvl="1"/>
            <a:r>
              <a:rPr lang="en-US" dirty="0" smtClean="0"/>
              <a:t>W: Width</a:t>
            </a:r>
          </a:p>
          <a:p>
            <a:endParaRPr lang="en-US" dirty="0"/>
          </a:p>
          <a:p>
            <a:r>
              <a:rPr lang="en-US" dirty="0" err="1" smtClean="0"/>
              <a:t>Fitts’s</a:t>
            </a:r>
            <a:r>
              <a:rPr lang="en-US" dirty="0" smtClean="0"/>
              <a:t> Law indicates that, to shorten the movement time and lower the index of difficulty, an HCI design should:</a:t>
            </a:r>
          </a:p>
          <a:p>
            <a:pPr lvl="1"/>
            <a:r>
              <a:rPr lang="en-US" dirty="0" smtClean="0"/>
              <a:t>Shorten the distance to the target</a:t>
            </a:r>
          </a:p>
          <a:p>
            <a:pPr lvl="2"/>
            <a:r>
              <a:rPr lang="en-US" dirty="0" smtClean="0"/>
              <a:t>Group functions/buttons together to reduce redundant movements</a:t>
            </a:r>
          </a:p>
          <a:p>
            <a:pPr lvl="1"/>
            <a:r>
              <a:rPr lang="en-US" dirty="0" smtClean="0"/>
              <a:t>Enlarge the Target</a:t>
            </a:r>
          </a:p>
        </p:txBody>
      </p:sp>
      <p:sp>
        <p:nvSpPr>
          <p:cNvPr id="4" name="灯片编号占位符 3"/>
          <p:cNvSpPr>
            <a:spLocks noGrp="1"/>
          </p:cNvSpPr>
          <p:nvPr>
            <p:ph type="sldNum" sz="quarter" idx="12"/>
          </p:nvPr>
        </p:nvSpPr>
        <p:spPr/>
        <p:txBody>
          <a:bodyPr/>
          <a:lstStyle/>
          <a:p>
            <a:fld id="{5EEDA49D-2C12-4445-8988-A9D5F93F6E8A}" type="slidenum">
              <a:rPr lang="en-US" smtClean="0"/>
              <a:t>63</a:t>
            </a:fld>
            <a:endParaRPr lang="en-US"/>
          </a:p>
        </p:txBody>
      </p:sp>
      <p:pic>
        <p:nvPicPr>
          <p:cNvPr id="12292" name="Picture 4" descr="https://upload.wikimedia.org/math/c/6/0/c60964620badb5ccc5220e01d01144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260" y="2625186"/>
            <a:ext cx="4879480" cy="78255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upload.wikimedia.org/wikipedia/commons/0/03/Fitts_la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637" y="3407744"/>
            <a:ext cx="4465864" cy="115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7071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err="1" smtClean="0"/>
              <a:t>Zipdecode</a:t>
            </a:r>
            <a:r>
              <a:rPr lang="en-US" sz="3600" b="1" dirty="0" smtClean="0"/>
              <a:t>: Workflow Illustration</a:t>
            </a:r>
            <a:endParaRPr lang="en-US" sz="3600" b="1" dirty="0"/>
          </a:p>
        </p:txBody>
      </p:sp>
      <p:sp>
        <p:nvSpPr>
          <p:cNvPr id="3" name="内容占位符 2"/>
          <p:cNvSpPr>
            <a:spLocks noGrp="1"/>
          </p:cNvSpPr>
          <p:nvPr>
            <p:ph idx="1"/>
          </p:nvPr>
        </p:nvSpPr>
        <p:spPr/>
        <p:txBody>
          <a:bodyPr/>
          <a:lstStyle/>
          <a:p>
            <a:r>
              <a:rPr lang="en-US" dirty="0" smtClean="0"/>
              <a:t>This is a simple example illustrating the visualization workflow:</a:t>
            </a:r>
          </a:p>
          <a:p>
            <a:pPr lvl="1"/>
            <a:r>
              <a:rPr lang="en-US" dirty="0" smtClean="0"/>
              <a:t>Read data</a:t>
            </a:r>
          </a:p>
          <a:p>
            <a:pPr lvl="1"/>
            <a:r>
              <a:rPr lang="en-US" dirty="0" smtClean="0"/>
              <a:t>Analyze data</a:t>
            </a:r>
          </a:p>
          <a:p>
            <a:pPr lvl="1"/>
            <a:r>
              <a:rPr lang="en-US" dirty="0" smtClean="0"/>
              <a:t>Select visualization type</a:t>
            </a:r>
          </a:p>
          <a:p>
            <a:pPr lvl="1"/>
            <a:r>
              <a:rPr lang="en-US" dirty="0" smtClean="0"/>
              <a:t>Data overlay</a:t>
            </a:r>
          </a:p>
          <a:p>
            <a:pPr lvl="1"/>
            <a:r>
              <a:rPr lang="en-US" dirty="0" smtClean="0"/>
              <a:t>Visually encode data</a:t>
            </a:r>
          </a:p>
          <a:p>
            <a:pPr lvl="1"/>
            <a:r>
              <a:rPr lang="en-US" dirty="0" smtClean="0"/>
              <a:t>Deploy (Interactive design)</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64</a:t>
            </a:fld>
            <a:endParaRPr lang="en-US"/>
          </a:p>
        </p:txBody>
      </p:sp>
    </p:spTree>
    <p:extLst>
      <p:ext uri="{BB962C8B-B14F-4D97-AF65-F5344CB8AC3E}">
        <p14:creationId xmlns:p14="http://schemas.microsoft.com/office/powerpoint/2010/main" val="24665533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5226" y="4782474"/>
            <a:ext cx="1393395" cy="369332"/>
          </a:xfrm>
          <a:prstGeom prst="rect">
            <a:avLst/>
          </a:prstGeom>
          <a:noFill/>
        </p:spPr>
        <p:txBody>
          <a:bodyPr wrap="none" rtlCol="0">
            <a:spAutoFit/>
          </a:bodyPr>
          <a:lstStyle/>
          <a:p>
            <a:r>
              <a:rPr lang="en-US" dirty="0" smtClean="0"/>
              <a:t>Acquire Data</a:t>
            </a:r>
            <a:endParaRPr lang="en-US" dirty="0"/>
          </a:p>
        </p:txBody>
      </p:sp>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Read and Analyze data</a:t>
            </a:r>
          </a:p>
        </p:txBody>
      </p:sp>
      <p:sp>
        <p:nvSpPr>
          <p:cNvPr id="4" name="灯片编号占位符 3"/>
          <p:cNvSpPr>
            <a:spLocks noGrp="1"/>
          </p:cNvSpPr>
          <p:nvPr>
            <p:ph type="sldNum" sz="quarter" idx="12"/>
          </p:nvPr>
        </p:nvSpPr>
        <p:spPr/>
        <p:txBody>
          <a:bodyPr/>
          <a:lstStyle/>
          <a:p>
            <a:fld id="{5EEDA49D-2C12-4445-8988-A9D5F93F6E8A}" type="slidenum">
              <a:rPr lang="en-US" smtClean="0"/>
              <a:t>65</a:t>
            </a:fld>
            <a:endParaRPr lang="en-US"/>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3787" y="1845521"/>
            <a:ext cx="5009823" cy="286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rotWithShape="1">
          <a:blip r:embed="rId3">
            <a:extLst>
              <a:ext uri="{28A0092B-C50C-407E-A947-70E740481C1C}">
                <a14:useLocalDpi xmlns:a14="http://schemas.microsoft.com/office/drawing/2010/main" val="0"/>
              </a:ext>
            </a:extLst>
          </a:blip>
          <a:srcRect b="78899"/>
          <a:stretch/>
        </p:blipFill>
        <p:spPr bwMode="auto">
          <a:xfrm>
            <a:off x="97064" y="2152827"/>
            <a:ext cx="5638800"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51195" y="3558692"/>
            <a:ext cx="3250293" cy="321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5458315" y="3000514"/>
            <a:ext cx="1395703" cy="369332"/>
          </a:xfrm>
          <a:prstGeom prst="rect">
            <a:avLst/>
          </a:prstGeom>
          <a:noFill/>
        </p:spPr>
        <p:txBody>
          <a:bodyPr wrap="none" rtlCol="0">
            <a:spAutoFit/>
          </a:bodyPr>
          <a:lstStyle/>
          <a:p>
            <a:r>
              <a:rPr lang="en-US" dirty="0" smtClean="0"/>
              <a:t>Analyze Data</a:t>
            </a:r>
            <a:endParaRPr lang="en-US" dirty="0"/>
          </a:p>
        </p:txBody>
      </p:sp>
      <p:sp>
        <p:nvSpPr>
          <p:cNvPr id="10" name="文本框 9"/>
          <p:cNvSpPr txBox="1"/>
          <p:nvPr/>
        </p:nvSpPr>
        <p:spPr>
          <a:xfrm>
            <a:off x="5519244" y="5151806"/>
            <a:ext cx="2102435" cy="369332"/>
          </a:xfrm>
          <a:prstGeom prst="rect">
            <a:avLst/>
          </a:prstGeom>
          <a:noFill/>
        </p:spPr>
        <p:txBody>
          <a:bodyPr wrap="none" rtlCol="0">
            <a:spAutoFit/>
          </a:bodyPr>
          <a:lstStyle/>
          <a:p>
            <a:r>
              <a:rPr lang="en-US" dirty="0" smtClean="0"/>
              <a:t>Mine and Filter Data</a:t>
            </a:r>
            <a:endParaRPr lang="en-US" dirty="0"/>
          </a:p>
        </p:txBody>
      </p:sp>
      <p:sp>
        <p:nvSpPr>
          <p:cNvPr id="11" name="文本框 10"/>
          <p:cNvSpPr txBox="1"/>
          <p:nvPr/>
        </p:nvSpPr>
        <p:spPr>
          <a:xfrm>
            <a:off x="700708" y="6356351"/>
            <a:ext cx="2766078" cy="369332"/>
          </a:xfrm>
          <a:prstGeom prst="rect">
            <a:avLst/>
          </a:prstGeom>
          <a:noFill/>
        </p:spPr>
        <p:txBody>
          <a:bodyPr wrap="none" rtlCol="0">
            <a:spAutoFit/>
          </a:bodyPr>
          <a:lstStyle/>
          <a:p>
            <a:r>
              <a:rPr lang="en-US" dirty="0" smtClean="0"/>
              <a:t>(Fry, Visualizing Data, 2007)</a:t>
            </a:r>
            <a:endParaRPr lang="en-US" dirty="0"/>
          </a:p>
        </p:txBody>
      </p:sp>
      <p:graphicFrame>
        <p:nvGraphicFramePr>
          <p:cNvPr id="12" name="表格 11"/>
          <p:cNvGraphicFramePr>
            <a:graphicFrameLocks noGrp="1"/>
          </p:cNvGraphicFramePr>
          <p:nvPr>
            <p:extLst>
              <p:ext uri="{D42A27DB-BD31-4B8C-83A1-F6EECF244321}">
                <p14:modId xmlns:p14="http://schemas.microsoft.com/office/powerpoint/2010/main" val="1326791521"/>
              </p:ext>
            </p:extLst>
          </p:nvPr>
        </p:nvGraphicFramePr>
        <p:xfrm>
          <a:off x="182845" y="1335815"/>
          <a:ext cx="5275470" cy="594360"/>
        </p:xfrm>
        <a:graphic>
          <a:graphicData uri="http://schemas.openxmlformats.org/drawingml/2006/table">
            <a:tbl>
              <a:tblPr>
                <a:tableStyleId>{9D7B26C5-4107-4FEC-AEDC-1716B250A1EF}</a:tableStyleId>
              </a:tblPr>
              <a:tblGrid>
                <a:gridCol w="855014"/>
                <a:gridCol w="1082628"/>
                <a:gridCol w="860170"/>
                <a:gridCol w="667373"/>
                <a:gridCol w="722987"/>
                <a:gridCol w="519068"/>
                <a:gridCol w="568230"/>
              </a:tblGrid>
              <a:tr h="370840">
                <a:tc>
                  <a:txBody>
                    <a:bodyPr/>
                    <a:lstStyle/>
                    <a:p>
                      <a:pPr algn="ctr"/>
                      <a:r>
                        <a:rPr lang="en-US" sz="1100" dirty="0" smtClean="0"/>
                        <a:t>Zipcode</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dirty="0" smtClean="0"/>
                        <a:t>Latitude</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dirty="0" smtClean="0"/>
                        <a:t>Longitude</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dirty="0" smtClean="0"/>
                        <a:t>Post</a:t>
                      </a:r>
                      <a:r>
                        <a:rPr lang="en-US" sz="1100" baseline="0" dirty="0" smtClean="0"/>
                        <a:t> Office Type</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a:r>
                        <a:rPr lang="en-US" sz="1100" dirty="0" smtClean="0"/>
                        <a:t>City Name</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dirty="0" smtClean="0"/>
                        <a:t>State Index</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dirty="0" smtClean="0"/>
                        <a:t>Other Index</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3" name="圆角矩形 12"/>
          <p:cNvSpPr/>
          <p:nvPr/>
        </p:nvSpPr>
        <p:spPr>
          <a:xfrm>
            <a:off x="325226" y="1882755"/>
            <a:ext cx="4968384" cy="199834"/>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2"/>
          <p:cNvPicPr>
            <a:picLocks noChangeAspect="1"/>
          </p:cNvPicPr>
          <p:nvPr/>
        </p:nvPicPr>
        <p:blipFill rotWithShape="1">
          <a:blip r:embed="rId3">
            <a:extLst>
              <a:ext uri="{28A0092B-C50C-407E-A947-70E740481C1C}">
                <a14:useLocalDpi xmlns:a14="http://schemas.microsoft.com/office/drawing/2010/main" val="0"/>
              </a:ext>
            </a:extLst>
          </a:blip>
          <a:srcRect l="72780" t="35743"/>
          <a:stretch/>
        </p:blipFill>
        <p:spPr bwMode="auto">
          <a:xfrm>
            <a:off x="5979867" y="654051"/>
            <a:ext cx="1830848" cy="224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箭头连接符 15"/>
          <p:cNvCxnSpPr>
            <a:endCxn id="14" idx="1"/>
          </p:cNvCxnSpPr>
          <p:nvPr/>
        </p:nvCxnSpPr>
        <p:spPr>
          <a:xfrm flipV="1">
            <a:off x="4919566" y="1774694"/>
            <a:ext cx="1060301" cy="53287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右箭头 17"/>
          <p:cNvSpPr/>
          <p:nvPr/>
        </p:nvSpPr>
        <p:spPr>
          <a:xfrm rot="1888908">
            <a:off x="5054751" y="3652412"/>
            <a:ext cx="635303" cy="587941"/>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9" name="表格 18"/>
          <p:cNvGraphicFramePr>
            <a:graphicFrameLocks noGrp="1"/>
          </p:cNvGraphicFramePr>
          <p:nvPr>
            <p:extLst>
              <p:ext uri="{D42A27DB-BD31-4B8C-83A1-F6EECF244321}">
                <p14:modId xmlns:p14="http://schemas.microsoft.com/office/powerpoint/2010/main" val="1867535066"/>
              </p:ext>
            </p:extLst>
          </p:nvPr>
        </p:nvGraphicFramePr>
        <p:xfrm>
          <a:off x="5302759" y="3171869"/>
          <a:ext cx="3623525" cy="426720"/>
        </p:xfrm>
        <a:graphic>
          <a:graphicData uri="http://schemas.openxmlformats.org/drawingml/2006/table">
            <a:tbl>
              <a:tblPr>
                <a:tableStyleId>{9D7B26C5-4107-4FEC-AEDC-1716B250A1EF}</a:tableStyleId>
              </a:tblPr>
              <a:tblGrid>
                <a:gridCol w="688026"/>
                <a:gridCol w="801241"/>
                <a:gridCol w="862875"/>
                <a:gridCol w="661784"/>
                <a:gridCol w="609599"/>
              </a:tblGrid>
              <a:tr h="370840">
                <a:tc>
                  <a:txBody>
                    <a:bodyPr/>
                    <a:lstStyle/>
                    <a:p>
                      <a:pPr algn="ctr"/>
                      <a:r>
                        <a:rPr lang="en-US" sz="1100" dirty="0" smtClean="0"/>
                        <a:t>Zipcode</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dirty="0" smtClean="0"/>
                        <a:t>Latitude</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dirty="0" smtClean="0"/>
                        <a:t>Longitude</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a:r>
                        <a:rPr lang="en-US" sz="1100" dirty="0" smtClean="0"/>
                        <a:t>City Name</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dirty="0" smtClean="0"/>
                        <a:t>State Abbr.</a:t>
                      </a:r>
                      <a:endParaRPr lang="en-US" sz="1100" dirty="0"/>
                    </a:p>
                  </a:txBody>
                  <a:tcPr anchor="b">
                    <a:lnL>
                      <a:noFill/>
                    </a:lnL>
                    <a:lnR>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40372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animBg="1"/>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 Type Selection, Data Overlay and </a:t>
            </a:r>
            <a:r>
              <a:rPr lang="en-US" sz="3600" b="1" dirty="0" smtClean="0">
                <a:latin typeface="Segoe UI" panose="020B0502040204020203" pitchFamily="34" charset="0"/>
                <a:cs typeface="Segoe UI" panose="020B0502040204020203" pitchFamily="34" charset="0"/>
              </a:rPr>
              <a:t>Visually </a:t>
            </a:r>
            <a:r>
              <a:rPr lang="en-US" sz="3600" b="1" dirty="0">
                <a:latin typeface="Segoe UI" panose="020B0502040204020203" pitchFamily="34" charset="0"/>
                <a:cs typeface="Segoe UI" panose="020B0502040204020203" pitchFamily="34" charset="0"/>
              </a:rPr>
              <a:t>Encode</a:t>
            </a:r>
          </a:p>
        </p:txBody>
      </p:sp>
      <p:sp>
        <p:nvSpPr>
          <p:cNvPr id="4" name="灯片编号占位符 3"/>
          <p:cNvSpPr>
            <a:spLocks noGrp="1"/>
          </p:cNvSpPr>
          <p:nvPr>
            <p:ph type="sldNum" sz="quarter" idx="12"/>
          </p:nvPr>
        </p:nvSpPr>
        <p:spPr/>
        <p:txBody>
          <a:bodyPr/>
          <a:lstStyle/>
          <a:p>
            <a:fld id="{5EEDA49D-2C12-4445-8988-A9D5F93F6E8A}" type="slidenum">
              <a:rPr lang="en-US" smtClean="0"/>
              <a:t>66</a:t>
            </a:fld>
            <a:endParaRPr lang="en-US"/>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0041" y="1814183"/>
            <a:ext cx="58102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641902" y="1825625"/>
            <a:ext cx="1927131"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Vis. Type: Map</a:t>
            </a:r>
          </a:p>
          <a:p>
            <a:pPr marL="285750" indent="-285750">
              <a:buFont typeface="Arial" panose="020B0604020202020204" pitchFamily="34" charset="0"/>
              <a:buChar char="•"/>
            </a:pPr>
            <a:r>
              <a:rPr lang="en-US" dirty="0" smtClean="0"/>
              <a:t>Data Overlay</a:t>
            </a:r>
          </a:p>
          <a:p>
            <a:pPr marL="742950" lvl="1" indent="-285750">
              <a:buFont typeface="Arial" panose="020B0604020202020204" pitchFamily="34" charset="0"/>
              <a:buChar char="•"/>
            </a:pPr>
            <a:r>
              <a:rPr lang="en-US" dirty="0" smtClean="0"/>
              <a:t>Latitude</a:t>
            </a:r>
          </a:p>
          <a:p>
            <a:pPr marL="742950" lvl="1" indent="-285750">
              <a:buFont typeface="Arial" panose="020B0604020202020204" pitchFamily="34" charset="0"/>
              <a:buChar char="•"/>
            </a:pPr>
            <a:r>
              <a:rPr lang="en-US" dirty="0" smtClean="0"/>
              <a:t>Longitude </a:t>
            </a:r>
            <a:endParaRPr lang="en-US" dirty="0"/>
          </a:p>
        </p:txBody>
      </p:sp>
      <p:sp>
        <p:nvSpPr>
          <p:cNvPr id="8" name="文本框 7"/>
          <p:cNvSpPr txBox="1"/>
          <p:nvPr/>
        </p:nvSpPr>
        <p:spPr>
          <a:xfrm>
            <a:off x="5261113" y="5047188"/>
            <a:ext cx="3443315"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Visually Encode (Lights at night)</a:t>
            </a:r>
          </a:p>
          <a:p>
            <a:pPr marL="742950" lvl="1" indent="-285750">
              <a:buFont typeface="Arial" panose="020B0604020202020204" pitchFamily="34" charset="0"/>
              <a:buChar char="•"/>
            </a:pPr>
            <a:r>
              <a:rPr lang="en-US" dirty="0" smtClean="0"/>
              <a:t>Background: Black</a:t>
            </a:r>
          </a:p>
          <a:p>
            <a:pPr marL="742950" lvl="1" indent="-285750">
              <a:buFont typeface="Arial" panose="020B0604020202020204" pitchFamily="34" charset="0"/>
              <a:buChar char="•"/>
            </a:pPr>
            <a:r>
              <a:rPr lang="en-US" dirty="0" smtClean="0"/>
              <a:t>Selected: White</a:t>
            </a:r>
          </a:p>
          <a:p>
            <a:pPr marL="742950" lvl="1" indent="-285750">
              <a:buFont typeface="Arial" panose="020B0604020202020204" pitchFamily="34" charset="0"/>
              <a:buChar char="•"/>
            </a:pPr>
            <a:r>
              <a:rPr lang="en-US" dirty="0" smtClean="0"/>
              <a:t>Unselected: Yellow</a:t>
            </a:r>
            <a:endParaRPr lang="en-US" dirty="0"/>
          </a:p>
        </p:txBody>
      </p:sp>
      <p:sp>
        <p:nvSpPr>
          <p:cNvPr id="9" name="文本框 8"/>
          <p:cNvSpPr txBox="1"/>
          <p:nvPr/>
        </p:nvSpPr>
        <p:spPr>
          <a:xfrm>
            <a:off x="700708" y="6356351"/>
            <a:ext cx="2766078" cy="369332"/>
          </a:xfrm>
          <a:prstGeom prst="rect">
            <a:avLst/>
          </a:prstGeom>
          <a:noFill/>
        </p:spPr>
        <p:txBody>
          <a:bodyPr wrap="none" rtlCol="0">
            <a:spAutoFit/>
          </a:bodyPr>
          <a:lstStyle/>
          <a:p>
            <a:r>
              <a:rPr lang="en-US" dirty="0" smtClean="0"/>
              <a:t>(Fry, Visualizing Data, 2007)</a:t>
            </a:r>
            <a:endParaRPr lang="en-US" dirty="0"/>
          </a:p>
        </p:txBody>
      </p:sp>
      <p:pic>
        <p:nvPicPr>
          <p:cNvPr id="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286" y="3054263"/>
            <a:ext cx="2694755" cy="266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671562" y="4824083"/>
            <a:ext cx="1618422" cy="9548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箭头连接符 12"/>
          <p:cNvCxnSpPr/>
          <p:nvPr/>
        </p:nvCxnSpPr>
        <p:spPr>
          <a:xfrm flipV="1">
            <a:off x="2279374" y="3429000"/>
            <a:ext cx="1187412" cy="139508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2279374" y="4640771"/>
            <a:ext cx="3339548" cy="1833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650" y="3912604"/>
            <a:ext cx="4632463" cy="232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35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Deploy (Interact)</a:t>
            </a:r>
          </a:p>
        </p:txBody>
      </p:sp>
      <p:sp>
        <p:nvSpPr>
          <p:cNvPr id="3" name="内容占位符 2"/>
          <p:cNvSpPr>
            <a:spLocks noGrp="1"/>
          </p:cNvSpPr>
          <p:nvPr>
            <p:ph idx="1"/>
          </p:nvPr>
        </p:nvSpPr>
        <p:spPr/>
        <p:txBody>
          <a:bodyPr/>
          <a:lstStyle/>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67</a:t>
            </a:fld>
            <a:endParaRPr lang="en-US"/>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2465" y="2283549"/>
            <a:ext cx="6859069" cy="343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142465" y="5897325"/>
            <a:ext cx="3014993" cy="369332"/>
          </a:xfrm>
          <a:prstGeom prst="rect">
            <a:avLst/>
          </a:prstGeom>
        </p:spPr>
        <p:txBody>
          <a:bodyPr wrap="none">
            <a:spAutoFit/>
          </a:bodyPr>
          <a:lstStyle/>
          <a:p>
            <a:r>
              <a:rPr lang="en-US" dirty="0">
                <a:hlinkClick r:id="rId3"/>
              </a:rPr>
              <a:t>http://benfry.com/zipdecode</a:t>
            </a:r>
            <a:r>
              <a:rPr lang="en-US" dirty="0" smtClean="0">
                <a:hlinkClick r:id="rId3"/>
              </a:rPr>
              <a:t>/</a:t>
            </a:r>
            <a:endParaRPr lang="en-US" dirty="0" smtClean="0"/>
          </a:p>
        </p:txBody>
      </p:sp>
    </p:spTree>
    <p:extLst>
      <p:ext uri="{BB962C8B-B14F-4D97-AF65-F5344CB8AC3E}">
        <p14:creationId xmlns:p14="http://schemas.microsoft.com/office/powerpoint/2010/main" val="5509663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68</a:t>
            </a:fld>
            <a:endParaRPr lang="en-US"/>
          </a:p>
        </p:txBody>
      </p:sp>
      <p:sp>
        <p:nvSpPr>
          <p:cNvPr id="5" name="文本框 4"/>
          <p:cNvSpPr txBox="1"/>
          <p:nvPr/>
        </p:nvSpPr>
        <p:spPr>
          <a:xfrm>
            <a:off x="468630" y="4484204"/>
            <a:ext cx="4230645" cy="584775"/>
          </a:xfrm>
          <a:prstGeom prst="rect">
            <a:avLst/>
          </a:prstGeom>
          <a:noFill/>
        </p:spPr>
        <p:txBody>
          <a:bodyPr wrap="none" rtlCol="0">
            <a:spAutoFit/>
          </a:bodyPr>
          <a:lstStyle/>
          <a:p>
            <a:r>
              <a:rPr lang="en-US" sz="3200" dirty="0" smtClean="0">
                <a:latin typeface="Segoe UI Black" panose="020B0A02040204020203" pitchFamily="34" charset="0"/>
                <a:ea typeface="Segoe UI Black" panose="020B0A02040204020203" pitchFamily="34" charset="0"/>
                <a:cs typeface="Segoe UI Black" panose="020B0A02040204020203" pitchFamily="34" charset="0"/>
              </a:rPr>
              <a:t>Evaluation Research</a:t>
            </a:r>
            <a:endParaRPr lang="en-US" sz="32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5560422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TW" sz="3600" b="1" dirty="0">
                <a:latin typeface="Segoe UI" panose="020B0502040204020203" pitchFamily="34" charset="0"/>
                <a:cs typeface="Segoe UI" panose="020B0502040204020203" pitchFamily="34" charset="0"/>
              </a:rPr>
              <a:t>Evaluation Research of Information Visualization</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lstStyle/>
          <a:p>
            <a:r>
              <a:rPr lang="en-US" altLang="zh-TW" sz="2000" dirty="0">
                <a:ea typeface="新細明體" charset="-120"/>
              </a:rPr>
              <a:t>Empirical usability studies</a:t>
            </a:r>
          </a:p>
          <a:p>
            <a:pPr lvl="1"/>
            <a:r>
              <a:rPr lang="en-US" altLang="zh-TW" sz="1800" dirty="0">
                <a:ea typeface="新細明體" charset="-120"/>
              </a:rPr>
              <a:t>To understand the pros and cons of specific visualization designs or systems</a:t>
            </a:r>
          </a:p>
          <a:p>
            <a:pPr lvl="1"/>
            <a:r>
              <a:rPr lang="en-US" altLang="zh-TW" sz="1800" dirty="0">
                <a:ea typeface="新細明體" charset="-120"/>
              </a:rPr>
              <a:t>Laboratory experiments approach</a:t>
            </a:r>
          </a:p>
          <a:p>
            <a:pPr lvl="2"/>
            <a:r>
              <a:rPr lang="en-US" altLang="zh-TW" sz="1600" dirty="0">
                <a:ea typeface="新細明體" charset="-120"/>
              </a:rPr>
              <a:t>Comparing a glyph-based interface and a text based interface (Zhu &amp; Chen 2001)</a:t>
            </a:r>
          </a:p>
          <a:p>
            <a:pPr lvl="2"/>
            <a:r>
              <a:rPr lang="en-US" altLang="zh-TW" sz="1600" dirty="0">
                <a:ea typeface="新細明體" charset="-120"/>
              </a:rPr>
              <a:t>Comparing different visualization techniques (</a:t>
            </a:r>
            <a:r>
              <a:rPr lang="en-US" altLang="zh-TW" sz="1600" dirty="0" err="1">
                <a:ea typeface="新細明體" charset="-120"/>
              </a:rPr>
              <a:t>Stasko</a:t>
            </a:r>
            <a:r>
              <a:rPr lang="en-US" altLang="zh-TW" sz="1600" dirty="0">
                <a:ea typeface="新細明體" charset="-120"/>
              </a:rPr>
              <a:t> et al., 2000)</a:t>
            </a:r>
          </a:p>
          <a:p>
            <a:pPr lvl="1"/>
            <a:r>
              <a:rPr lang="en-US" altLang="zh-TW" sz="1800" dirty="0">
                <a:ea typeface="新細明體" charset="-120"/>
              </a:rPr>
              <a:t>De-featuring approach</a:t>
            </a:r>
          </a:p>
          <a:p>
            <a:pPr lvl="2"/>
            <a:r>
              <a:rPr lang="en-US" altLang="zh-TW" sz="1600" dirty="0">
                <a:ea typeface="新細明體" charset="-120"/>
              </a:rPr>
              <a:t>Several studies have been conducted to evaluate popular tree representations, such as Hyperbolic Tree (</a:t>
            </a:r>
            <a:r>
              <a:rPr lang="en-US" altLang="zh-TW" sz="1600" dirty="0" err="1">
                <a:ea typeface="新細明體" charset="-120"/>
              </a:rPr>
              <a:t>Pirolli</a:t>
            </a:r>
            <a:r>
              <a:rPr lang="en-US" altLang="zh-TW" sz="1600" dirty="0">
                <a:ea typeface="新細明體" charset="-120"/>
              </a:rPr>
              <a:t> et al., 2000), </a:t>
            </a:r>
            <a:r>
              <a:rPr lang="en-US" altLang="zh-TW" sz="1600" dirty="0" err="1">
                <a:ea typeface="新細明體" charset="-120"/>
              </a:rPr>
              <a:t>Treemap</a:t>
            </a:r>
            <a:r>
              <a:rPr lang="en-US" altLang="zh-TW" sz="1600" dirty="0">
                <a:ea typeface="新細明體" charset="-120"/>
              </a:rPr>
              <a:t> (</a:t>
            </a:r>
            <a:r>
              <a:rPr lang="en-US" altLang="zh-TW" sz="1600" dirty="0" err="1">
                <a:ea typeface="新細明體" charset="-120"/>
              </a:rPr>
              <a:t>Stasko</a:t>
            </a:r>
            <a:r>
              <a:rPr lang="en-US" altLang="zh-TW" sz="1600" dirty="0">
                <a:ea typeface="新細明體" charset="-120"/>
              </a:rPr>
              <a:t> et al., 2000), and multilevel SOM (Ong et al., in press)</a:t>
            </a:r>
          </a:p>
          <a:p>
            <a:pPr lvl="1"/>
            <a:r>
              <a:rPr lang="en-US" altLang="zh-TW" sz="1800" dirty="0">
                <a:ea typeface="新細明體" charset="-120"/>
              </a:rPr>
              <a:t>Complex, realistic, task-driven evaluation studies have been conducted frequently, e.g. (Pohl &amp; </a:t>
            </a:r>
            <a:r>
              <a:rPr lang="en-US" altLang="zh-TW" sz="1800" dirty="0" err="1">
                <a:ea typeface="新細明體" charset="-120"/>
              </a:rPr>
              <a:t>Purgathofer</a:t>
            </a:r>
            <a:r>
              <a:rPr lang="en-US" altLang="zh-TW" sz="1800" dirty="0">
                <a:ea typeface="新細明體" charset="-120"/>
              </a:rPr>
              <a:t>, 2000; </a:t>
            </a:r>
            <a:r>
              <a:rPr lang="en-US" altLang="zh-TW" sz="1800" dirty="0" err="1">
                <a:ea typeface="新細明體" charset="-120"/>
              </a:rPr>
              <a:t>Risden</a:t>
            </a:r>
            <a:r>
              <a:rPr lang="en-US" altLang="zh-TW" sz="1800" dirty="0">
                <a:ea typeface="新細明體" charset="-120"/>
              </a:rPr>
              <a:t> et al., 2000; North and </a:t>
            </a:r>
            <a:r>
              <a:rPr lang="en-US" altLang="zh-TW" sz="1800" dirty="0" err="1">
                <a:ea typeface="新細明體" charset="-120"/>
              </a:rPr>
              <a:t>Shneiderman</a:t>
            </a:r>
            <a:r>
              <a:rPr lang="en-US" altLang="zh-TW" sz="1800" dirty="0">
                <a:ea typeface="新細明體" charset="-120"/>
              </a:rPr>
              <a:t>, 2000). They could measure usefulness. But it is difficult to identify each visualization factors’ contribution.</a:t>
            </a:r>
          </a:p>
          <a:p>
            <a:pPr lvl="1"/>
            <a:r>
              <a:rPr lang="en-US" altLang="zh-TW" sz="1800" dirty="0">
                <a:ea typeface="新細明體" charset="-120"/>
              </a:rPr>
              <a:t>Behavioral methods also need to be </a:t>
            </a:r>
            <a:r>
              <a:rPr lang="en-US" altLang="zh-TW" sz="1800" dirty="0" smtClean="0">
                <a:ea typeface="新細明體" charset="-120"/>
              </a:rPr>
              <a:t>considered</a:t>
            </a:r>
            <a:endParaRPr lang="en-US" altLang="zh-TW" sz="1800" dirty="0">
              <a:ea typeface="新細明體" charset="-120"/>
            </a:endParaRPr>
          </a:p>
        </p:txBody>
      </p:sp>
      <p:sp>
        <p:nvSpPr>
          <p:cNvPr id="4" name="灯片编号占位符 3"/>
          <p:cNvSpPr>
            <a:spLocks noGrp="1"/>
          </p:cNvSpPr>
          <p:nvPr>
            <p:ph type="sldNum" sz="quarter" idx="12"/>
          </p:nvPr>
        </p:nvSpPr>
        <p:spPr/>
        <p:txBody>
          <a:bodyPr/>
          <a:lstStyle/>
          <a:p>
            <a:fld id="{5EEDA49D-2C12-4445-8988-A9D5F93F6E8A}" type="slidenum">
              <a:rPr lang="en-US" smtClean="0"/>
              <a:t>69</a:t>
            </a:fld>
            <a:endParaRPr lang="en-US"/>
          </a:p>
        </p:txBody>
      </p:sp>
    </p:spTree>
    <p:extLst>
      <p:ext uri="{BB962C8B-B14F-4D97-AF65-F5344CB8AC3E}">
        <p14:creationId xmlns:p14="http://schemas.microsoft.com/office/powerpoint/2010/main" val="3654982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Brief History</a:t>
            </a:r>
          </a:p>
        </p:txBody>
      </p:sp>
      <p:sp>
        <p:nvSpPr>
          <p:cNvPr id="4" name="灯片编号占位符 3"/>
          <p:cNvSpPr>
            <a:spLocks noGrp="1"/>
          </p:cNvSpPr>
          <p:nvPr>
            <p:ph type="sldNum" sz="quarter" idx="12"/>
          </p:nvPr>
        </p:nvSpPr>
        <p:spPr/>
        <p:txBody>
          <a:bodyPr/>
          <a:lstStyle/>
          <a:p>
            <a:fld id="{5EEDA49D-2C12-4445-8988-A9D5F93F6E8A}" type="slidenum">
              <a:rPr lang="en-US" smtClean="0"/>
              <a:t>7</a:t>
            </a:fld>
            <a:endParaRPr lang="en-US"/>
          </a:p>
        </p:txBody>
      </p:sp>
      <p:pic>
        <p:nvPicPr>
          <p:cNvPr id="1026" name="Picture 2" descr="https://upload.wikimedia.org/wikipedia/commons/thumb/2/27/Snow-cholera-map-1.jpg/800px-Snow-cholera-ma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690689"/>
            <a:ext cx="5055474" cy="471423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746517" y="1705743"/>
            <a:ext cx="3013170" cy="2308324"/>
          </a:xfrm>
          <a:prstGeom prst="rect">
            <a:avLst/>
          </a:prstGeom>
          <a:noFill/>
        </p:spPr>
        <p:txBody>
          <a:bodyPr wrap="square" rtlCol="0">
            <a:spAutoFit/>
          </a:bodyPr>
          <a:lstStyle/>
          <a:p>
            <a:r>
              <a:rPr lang="en-US" dirty="0" smtClean="0"/>
              <a:t>John Snow mapped the cholera cases on the map. The cases were clustered around the pump in Broad street.</a:t>
            </a:r>
          </a:p>
          <a:p>
            <a:endParaRPr lang="en-US" dirty="0" smtClean="0"/>
          </a:p>
          <a:p>
            <a:pPr marL="285750" indent="-285750">
              <a:buFont typeface="Arial" panose="020B0604020202020204" pitchFamily="34" charset="0"/>
              <a:buChar char="•"/>
            </a:pPr>
            <a:r>
              <a:rPr lang="en-US" dirty="0" smtClean="0"/>
              <a:t>Each death case is a bar</a:t>
            </a:r>
          </a:p>
          <a:p>
            <a:pPr marL="285750" indent="-285750">
              <a:buFont typeface="Arial" panose="020B0604020202020204" pitchFamily="34" charset="0"/>
              <a:buChar char="•"/>
            </a:pPr>
            <a:r>
              <a:rPr lang="en-US" dirty="0" smtClean="0"/>
              <a:t>“Spot map” – Geo-spatial based mapping</a:t>
            </a:r>
            <a:endParaRPr lang="en-US" dirty="0"/>
          </a:p>
        </p:txBody>
      </p:sp>
      <p:sp>
        <p:nvSpPr>
          <p:cNvPr id="3" name="矩形 2"/>
          <p:cNvSpPr/>
          <p:nvPr/>
        </p:nvSpPr>
        <p:spPr>
          <a:xfrm>
            <a:off x="5746517" y="5971965"/>
            <a:ext cx="1852495" cy="369332"/>
          </a:xfrm>
          <a:prstGeom prst="rect">
            <a:avLst/>
          </a:prstGeom>
        </p:spPr>
        <p:txBody>
          <a:bodyPr wrap="none">
            <a:spAutoFit/>
          </a:bodyPr>
          <a:lstStyle/>
          <a:p>
            <a:r>
              <a:rPr lang="en-US" dirty="0"/>
              <a:t>John Snow (1854)</a:t>
            </a:r>
          </a:p>
        </p:txBody>
      </p:sp>
    </p:spTree>
    <p:extLst>
      <p:ext uri="{BB962C8B-B14F-4D97-AF65-F5344CB8AC3E}">
        <p14:creationId xmlns:p14="http://schemas.microsoft.com/office/powerpoint/2010/main" val="11271207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TW" sz="3600" b="1" dirty="0">
                <a:latin typeface="Segoe UI" panose="020B0502040204020203" pitchFamily="34" charset="0"/>
                <a:cs typeface="Segoe UI" panose="020B0502040204020203" pitchFamily="34" charset="0"/>
              </a:rPr>
              <a:t>Evaluation Research of Information Visualization</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lstStyle/>
          <a:p>
            <a:r>
              <a:rPr lang="en-US" altLang="zh-TW" sz="2000" dirty="0">
                <a:ea typeface="新細明體" charset="-120"/>
              </a:rPr>
              <a:t>Fundamental perception studies and theory building</a:t>
            </a:r>
          </a:p>
          <a:p>
            <a:pPr lvl="1"/>
            <a:r>
              <a:rPr lang="en-US" altLang="zh-TW" sz="1800" dirty="0">
                <a:ea typeface="新細明體" charset="-120"/>
              </a:rPr>
              <a:t>To investigate basic perceptual effects of certain visualization factors or stimuli</a:t>
            </a:r>
          </a:p>
          <a:p>
            <a:pPr lvl="1"/>
            <a:r>
              <a:rPr lang="en-US" altLang="zh-TW" sz="1800" dirty="0">
                <a:ea typeface="新細明體" charset="-120"/>
              </a:rPr>
              <a:t>Theories from psychology and neuroscience are used to understand the perceptual impact of visualization parameters as animation (</a:t>
            </a:r>
            <a:r>
              <a:rPr lang="en-US" altLang="zh-TW" sz="1800" dirty="0" err="1">
                <a:ea typeface="新細明體" charset="-120"/>
              </a:rPr>
              <a:t>Bederson</a:t>
            </a:r>
            <a:r>
              <a:rPr lang="en-US" altLang="zh-TW" sz="1800" dirty="0">
                <a:ea typeface="新細明體" charset="-120"/>
              </a:rPr>
              <a:t> &amp; </a:t>
            </a:r>
            <a:r>
              <a:rPr lang="en-US" altLang="zh-TW" sz="1800" dirty="0" err="1">
                <a:ea typeface="新細明體" charset="-120"/>
              </a:rPr>
              <a:t>Boltman</a:t>
            </a:r>
            <a:r>
              <a:rPr lang="en-US" altLang="zh-TW" sz="1800" dirty="0">
                <a:ea typeface="新細明體" charset="-120"/>
              </a:rPr>
              <a:t>, 1999), information density (</a:t>
            </a:r>
            <a:r>
              <a:rPr lang="en-US" altLang="zh-TW" sz="1800" dirty="0" err="1">
                <a:ea typeface="新細明體" charset="-120"/>
              </a:rPr>
              <a:t>Pirolli</a:t>
            </a:r>
            <a:r>
              <a:rPr lang="en-US" altLang="zh-TW" sz="1800" dirty="0">
                <a:ea typeface="新細明體" charset="-120"/>
              </a:rPr>
              <a:t> et al., 2000), 3-D effect (</a:t>
            </a:r>
            <a:r>
              <a:rPr lang="en-US" altLang="zh-TW" sz="1800" dirty="0" err="1">
                <a:ea typeface="新細明體" charset="-120"/>
              </a:rPr>
              <a:t>Tavanti</a:t>
            </a:r>
            <a:r>
              <a:rPr lang="en-US" altLang="zh-TW" sz="1800" dirty="0">
                <a:ea typeface="新細明體" charset="-120"/>
              </a:rPr>
              <a:t> &amp; Lind, 2001)and combinations of visual cues (</a:t>
            </a:r>
            <a:r>
              <a:rPr lang="en-US" altLang="zh-TW" sz="1800" dirty="0" err="1">
                <a:ea typeface="新細明體" charset="-120"/>
              </a:rPr>
              <a:t>Nowell</a:t>
            </a:r>
            <a:r>
              <a:rPr lang="en-US" altLang="zh-TW" sz="1800" dirty="0">
                <a:ea typeface="新細明體" charset="-120"/>
              </a:rPr>
              <a:t> et al., 2002)</a:t>
            </a:r>
          </a:p>
          <a:p>
            <a:pPr lvl="1"/>
            <a:r>
              <a:rPr lang="en-US" altLang="zh-TW" sz="1800" dirty="0">
                <a:ea typeface="新細明體" charset="-120"/>
              </a:rPr>
              <a:t>It usually involves some form of computer-based visualization</a:t>
            </a:r>
          </a:p>
          <a:p>
            <a:pPr lvl="2"/>
            <a:r>
              <a:rPr lang="en-US" altLang="zh-TW" sz="1600" dirty="0" err="1">
                <a:ea typeface="新細明體" charset="-120"/>
              </a:rPr>
              <a:t>Bederson</a:t>
            </a:r>
            <a:r>
              <a:rPr lang="en-US" altLang="zh-TW" sz="1600" dirty="0">
                <a:ea typeface="新細明體" charset="-120"/>
              </a:rPr>
              <a:t> and </a:t>
            </a:r>
            <a:r>
              <a:rPr lang="en-US" altLang="zh-TW" sz="1600" dirty="0" err="1">
                <a:ea typeface="新細明體" charset="-120"/>
              </a:rPr>
              <a:t>Boltman</a:t>
            </a:r>
            <a:r>
              <a:rPr lang="en-US" altLang="zh-TW" sz="1600" dirty="0">
                <a:ea typeface="新細明體" charset="-120"/>
              </a:rPr>
              <a:t> (1999) used the Pad++ to study the impact of animation of users’ learning of hierarchical relationships</a:t>
            </a:r>
          </a:p>
          <a:p>
            <a:pPr lvl="2"/>
            <a:r>
              <a:rPr lang="en-US" altLang="zh-TW" sz="1600" dirty="0" err="1">
                <a:ea typeface="新細明體" charset="-120"/>
              </a:rPr>
              <a:t>Pirolli</a:t>
            </a:r>
            <a:r>
              <a:rPr lang="en-US" altLang="zh-TW" sz="1600" dirty="0">
                <a:ea typeface="新細明體" charset="-120"/>
              </a:rPr>
              <a:t> et al. (2000) used a hyperbolic tree with fish0eye view to study the effect of information density. </a:t>
            </a:r>
          </a:p>
          <a:p>
            <a:pPr lvl="1"/>
            <a:r>
              <a:rPr lang="en-US" altLang="zh-TW" sz="1800" dirty="0">
                <a:ea typeface="新細明體" charset="-120"/>
              </a:rPr>
              <a:t>Results may be applied only to the particular visualization system </a:t>
            </a:r>
            <a:r>
              <a:rPr lang="en-US" altLang="zh-TW" sz="1800" dirty="0" smtClean="0">
                <a:ea typeface="新細明體" charset="-120"/>
              </a:rPr>
              <a:t>understudy</a:t>
            </a:r>
            <a:endParaRPr lang="en-US" altLang="zh-TW" sz="1800" dirty="0">
              <a:ea typeface="新細明體" charset="-120"/>
            </a:endParaRPr>
          </a:p>
        </p:txBody>
      </p:sp>
      <p:sp>
        <p:nvSpPr>
          <p:cNvPr id="4" name="灯片编号占位符 3"/>
          <p:cNvSpPr>
            <a:spLocks noGrp="1"/>
          </p:cNvSpPr>
          <p:nvPr>
            <p:ph type="sldNum" sz="quarter" idx="12"/>
          </p:nvPr>
        </p:nvSpPr>
        <p:spPr/>
        <p:txBody>
          <a:bodyPr/>
          <a:lstStyle/>
          <a:p>
            <a:fld id="{5EEDA49D-2C12-4445-8988-A9D5F93F6E8A}" type="slidenum">
              <a:rPr lang="en-US" smtClean="0"/>
              <a:t>70</a:t>
            </a:fld>
            <a:endParaRPr lang="en-US"/>
          </a:p>
        </p:txBody>
      </p:sp>
    </p:spTree>
    <p:extLst>
      <p:ext uri="{BB962C8B-B14F-4D97-AF65-F5344CB8AC3E}">
        <p14:creationId xmlns:p14="http://schemas.microsoft.com/office/powerpoint/2010/main" val="12617429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71</a:t>
            </a:fld>
            <a:endParaRPr lang="en-US"/>
          </a:p>
        </p:txBody>
      </p:sp>
      <p:sp>
        <p:nvSpPr>
          <p:cNvPr id="5" name="文本框 4"/>
          <p:cNvSpPr txBox="1"/>
          <p:nvPr/>
        </p:nvSpPr>
        <p:spPr>
          <a:xfrm>
            <a:off x="468630" y="4484204"/>
            <a:ext cx="3313728" cy="584775"/>
          </a:xfrm>
          <a:prstGeom prst="rect">
            <a:avLst/>
          </a:prstGeom>
          <a:noFill/>
        </p:spPr>
        <p:txBody>
          <a:bodyPr wrap="none" rtlCol="0">
            <a:spAutoFit/>
          </a:bodyPr>
          <a:lstStyle/>
          <a:p>
            <a:r>
              <a:rPr lang="en-US" sz="3200" dirty="0" smtClean="0">
                <a:latin typeface="Segoe UI Black" panose="020B0A02040204020203" pitchFamily="34" charset="0"/>
                <a:ea typeface="Segoe UI Black" panose="020B0A02040204020203" pitchFamily="34" charset="0"/>
                <a:cs typeface="Segoe UI Black" panose="020B0A02040204020203" pitchFamily="34" charset="0"/>
              </a:rPr>
              <a:t>Tools Overview</a:t>
            </a:r>
            <a:endParaRPr lang="en-US" sz="32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504159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Tools</a:t>
            </a:r>
          </a:p>
        </p:txBody>
      </p:sp>
      <p:sp>
        <p:nvSpPr>
          <p:cNvPr id="3" name="内容占位符 2"/>
          <p:cNvSpPr>
            <a:spLocks noGrp="1"/>
          </p:cNvSpPr>
          <p:nvPr>
            <p:ph idx="1"/>
          </p:nvPr>
        </p:nvSpPr>
        <p:spPr/>
        <p:txBody>
          <a:bodyPr>
            <a:normAutofit/>
          </a:bodyPr>
          <a:lstStyle/>
          <a:p>
            <a:r>
              <a:rPr lang="en-US" dirty="0" smtClean="0"/>
              <a:t>Various types of visualization tools are available online.</a:t>
            </a:r>
          </a:p>
        </p:txBody>
      </p:sp>
      <p:sp>
        <p:nvSpPr>
          <p:cNvPr id="4" name="灯片编号占位符 3"/>
          <p:cNvSpPr>
            <a:spLocks noGrp="1"/>
          </p:cNvSpPr>
          <p:nvPr>
            <p:ph type="sldNum" sz="quarter" idx="12"/>
          </p:nvPr>
        </p:nvSpPr>
        <p:spPr/>
        <p:txBody>
          <a:bodyPr/>
          <a:lstStyle/>
          <a:p>
            <a:fld id="{5EEDA49D-2C12-4445-8988-A9D5F93F6E8A}" type="slidenum">
              <a:rPr lang="en-US" smtClean="0"/>
              <a:t>72</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1518477122"/>
              </p:ext>
            </p:extLst>
          </p:nvPr>
        </p:nvGraphicFramePr>
        <p:xfrm>
          <a:off x="868017" y="2934253"/>
          <a:ext cx="7407966" cy="2595880"/>
        </p:xfrm>
        <a:graphic>
          <a:graphicData uri="http://schemas.openxmlformats.org/drawingml/2006/table">
            <a:tbl>
              <a:tblPr firstRow="1">
                <a:tableStyleId>{9D7B26C5-4107-4FEC-AEDC-1716B250A1EF}</a:tableStyleId>
              </a:tblPr>
              <a:tblGrid>
                <a:gridCol w="2469322"/>
                <a:gridCol w="2469322"/>
                <a:gridCol w="2469322"/>
              </a:tblGrid>
              <a:tr h="370840">
                <a:tc>
                  <a:txBody>
                    <a:bodyPr/>
                    <a:lstStyle/>
                    <a:p>
                      <a:pPr algn="ctr"/>
                      <a:r>
                        <a:rPr lang="en-US" dirty="0" smtClean="0"/>
                        <a:t>Desktop Software</a:t>
                      </a:r>
                      <a:endParaRPr lang="en-US" dirty="0"/>
                    </a:p>
                  </a:txBody>
                  <a:tcPr/>
                </a:tc>
                <a:tc>
                  <a:txBody>
                    <a:bodyPr/>
                    <a:lstStyle/>
                    <a:p>
                      <a:pPr algn="ctr"/>
                      <a:r>
                        <a:rPr lang="en-US" dirty="0" smtClean="0"/>
                        <a:t>Online Services</a:t>
                      </a:r>
                      <a:endParaRPr lang="en-US" dirty="0"/>
                    </a:p>
                  </a:txBody>
                  <a:tcPr/>
                </a:tc>
                <a:tc>
                  <a:txBody>
                    <a:bodyPr/>
                    <a:lstStyle/>
                    <a:p>
                      <a:pPr algn="ctr"/>
                      <a:r>
                        <a:rPr lang="en-US" dirty="0" smtClean="0"/>
                        <a:t>Toolkit (for Developers)</a:t>
                      </a:r>
                      <a:endParaRPr lang="en-US" dirty="0"/>
                    </a:p>
                  </a:txBody>
                  <a:tcPr/>
                </a:tc>
              </a:tr>
              <a:tr h="370840">
                <a:tc>
                  <a:txBody>
                    <a:bodyPr/>
                    <a:lstStyle/>
                    <a:p>
                      <a:pPr algn="ctr"/>
                      <a:r>
                        <a:rPr lang="en-US" dirty="0" smtClean="0"/>
                        <a:t>Microsoft Excel</a:t>
                      </a:r>
                      <a:endParaRPr lang="en-US" dirty="0"/>
                    </a:p>
                  </a:txBody>
                  <a:tcPr/>
                </a:tc>
                <a:tc>
                  <a:txBody>
                    <a:bodyPr/>
                    <a:lstStyle/>
                    <a:p>
                      <a:pPr algn="ctr"/>
                      <a:r>
                        <a:rPr lang="en-US" dirty="0" err="1" smtClean="0"/>
                        <a:t>Mapbox</a:t>
                      </a:r>
                      <a:endParaRPr lang="en-US" dirty="0"/>
                    </a:p>
                  </a:txBody>
                  <a:tcPr/>
                </a:tc>
                <a:tc>
                  <a:txBody>
                    <a:bodyPr/>
                    <a:lstStyle/>
                    <a:p>
                      <a:pPr algn="ctr"/>
                      <a:r>
                        <a:rPr lang="en-US" dirty="0" smtClean="0"/>
                        <a:t>D3.js</a:t>
                      </a:r>
                      <a:endParaRPr lang="en-US" dirty="0"/>
                    </a:p>
                  </a:txBody>
                  <a:tcPr/>
                </a:tc>
              </a:tr>
              <a:tr h="370840">
                <a:tc>
                  <a:txBody>
                    <a:bodyPr/>
                    <a:lstStyle/>
                    <a:p>
                      <a:pPr algn="ctr"/>
                      <a:r>
                        <a:rPr lang="en-US" dirty="0" smtClean="0"/>
                        <a:t>Sci2 Tool</a:t>
                      </a:r>
                      <a:endParaRPr lang="en-US" dirty="0"/>
                    </a:p>
                  </a:txBody>
                  <a:tcPr/>
                </a:tc>
                <a:tc>
                  <a:txBody>
                    <a:bodyPr/>
                    <a:lstStyle/>
                    <a:p>
                      <a:pPr algn="ctr"/>
                      <a:r>
                        <a:rPr lang="en-US" dirty="0" smtClean="0"/>
                        <a:t>Wordle</a:t>
                      </a:r>
                      <a:endParaRPr lang="en-US" dirty="0"/>
                    </a:p>
                  </a:txBody>
                  <a:tcPr/>
                </a:tc>
                <a:tc>
                  <a:txBody>
                    <a:bodyPr/>
                    <a:lstStyle/>
                    <a:p>
                      <a:pPr algn="ctr"/>
                      <a:r>
                        <a:rPr lang="en-US" dirty="0" smtClean="0"/>
                        <a:t>Google Charts</a:t>
                      </a:r>
                      <a:endParaRPr lang="en-US" dirty="0"/>
                    </a:p>
                  </a:txBody>
                  <a:tcPr/>
                </a:tc>
              </a:tr>
              <a:tr h="370840">
                <a:tc>
                  <a:txBody>
                    <a:bodyPr/>
                    <a:lstStyle/>
                    <a:p>
                      <a:pPr algn="ctr"/>
                      <a:r>
                        <a:rPr lang="en-US" dirty="0" err="1" smtClean="0"/>
                        <a:t>Gephi</a:t>
                      </a:r>
                      <a:endParaRPr lang="en-US" dirty="0"/>
                    </a:p>
                  </a:txBody>
                  <a:tcPr/>
                </a:tc>
                <a:tc>
                  <a:txBody>
                    <a:bodyPr/>
                    <a:lstStyle/>
                    <a:p>
                      <a:pPr algn="ctr"/>
                      <a:r>
                        <a:rPr lang="en-US" dirty="0" err="1" smtClean="0"/>
                        <a:t>Datawrapper</a:t>
                      </a:r>
                      <a:endParaRPr lang="en-US" dirty="0"/>
                    </a:p>
                  </a:txBody>
                  <a:tcPr/>
                </a:tc>
                <a:tc>
                  <a:txBody>
                    <a:bodyPr/>
                    <a:lstStyle/>
                    <a:p>
                      <a:pPr algn="ctr"/>
                      <a:r>
                        <a:rPr lang="en-US" dirty="0" err="1" smtClean="0"/>
                        <a:t>HighCharts</a:t>
                      </a:r>
                      <a:endParaRPr lang="en-US" dirty="0"/>
                    </a:p>
                  </a:txBody>
                  <a:tcPr/>
                </a:tc>
              </a:tr>
              <a:tr h="370840">
                <a:tc>
                  <a:txBody>
                    <a:bodyPr/>
                    <a:lstStyle/>
                    <a:p>
                      <a:pPr algn="ctr"/>
                      <a:r>
                        <a:rPr lang="en-US" dirty="0" smtClean="0"/>
                        <a:t>Tableau</a:t>
                      </a:r>
                      <a:endParaRPr lang="en-US" dirty="0"/>
                    </a:p>
                  </a:txBody>
                  <a:tcPr/>
                </a:tc>
                <a:tc>
                  <a:txBody>
                    <a:bodyPr/>
                    <a:lstStyle/>
                    <a:p>
                      <a:pPr algn="ctr"/>
                      <a:r>
                        <a:rPr lang="en-US" dirty="0" err="1" smtClean="0"/>
                        <a:t>Infogram</a:t>
                      </a:r>
                      <a:endParaRPr lang="en-US" dirty="0"/>
                    </a:p>
                  </a:txBody>
                  <a:tcPr/>
                </a:tc>
                <a:tc>
                  <a:txBody>
                    <a:bodyPr/>
                    <a:lstStyle/>
                    <a:p>
                      <a:pPr algn="ctr"/>
                      <a:r>
                        <a:rPr lang="en-US" dirty="0" smtClean="0"/>
                        <a:t>Processing</a:t>
                      </a:r>
                      <a:endParaRPr lang="en-US" dirty="0"/>
                    </a:p>
                  </a:txBody>
                  <a:tcPr/>
                </a:tc>
              </a:tr>
              <a:tr h="370840">
                <a:tc>
                  <a:txBody>
                    <a:bodyPr/>
                    <a:lstStyle/>
                    <a:p>
                      <a:pPr algn="ctr"/>
                      <a:r>
                        <a:rPr lang="en-US" dirty="0" smtClean="0"/>
                        <a:t>TIBCO </a:t>
                      </a:r>
                      <a:r>
                        <a:rPr lang="en-US" dirty="0" err="1" smtClean="0"/>
                        <a:t>Spotfire</a:t>
                      </a:r>
                      <a:endParaRPr lang="en-US" dirty="0"/>
                    </a:p>
                  </a:txBody>
                  <a:tcPr/>
                </a:tc>
                <a:tc>
                  <a:txBody>
                    <a:bodyPr/>
                    <a:lstStyle/>
                    <a:p>
                      <a:pPr algn="ctr"/>
                      <a:r>
                        <a:rPr lang="en-US" dirty="0" err="1" smtClean="0"/>
                        <a:t>Plotly</a:t>
                      </a:r>
                      <a:endParaRPr lang="en-US" dirty="0"/>
                    </a:p>
                  </a:txBody>
                  <a:tcPr/>
                </a:tc>
                <a:tc>
                  <a:txBody>
                    <a:bodyPr/>
                    <a:lstStyle/>
                    <a:p>
                      <a:pPr algn="ctr"/>
                      <a:r>
                        <a:rPr lang="en-US" dirty="0" smtClean="0"/>
                        <a:t>R/Python/</a:t>
                      </a:r>
                      <a:r>
                        <a:rPr lang="en-US" dirty="0" err="1" smtClean="0"/>
                        <a:t>Matlab</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p:spTree>
    <p:extLst>
      <p:ext uri="{BB962C8B-B14F-4D97-AF65-F5344CB8AC3E}">
        <p14:creationId xmlns:p14="http://schemas.microsoft.com/office/powerpoint/2010/main" val="19926546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Desktop Software</a:t>
            </a:r>
          </a:p>
        </p:txBody>
      </p:sp>
      <p:sp>
        <p:nvSpPr>
          <p:cNvPr id="3" name="内容占位符 2"/>
          <p:cNvSpPr>
            <a:spLocks noGrp="1"/>
          </p:cNvSpPr>
          <p:nvPr>
            <p:ph idx="1"/>
          </p:nvPr>
        </p:nvSpPr>
        <p:spPr/>
        <p:txBody>
          <a:bodyPr>
            <a:normAutofit fontScale="85000" lnSpcReduction="20000"/>
          </a:bodyPr>
          <a:lstStyle/>
          <a:p>
            <a:r>
              <a:rPr lang="en-US" dirty="0" smtClean="0"/>
              <a:t>Microsoft Excel</a:t>
            </a:r>
          </a:p>
          <a:p>
            <a:pPr lvl="1"/>
            <a:r>
              <a:rPr lang="en-US" dirty="0"/>
              <a:t>Excel supports charts, graphs, or histograms generated from specified groups of cells. </a:t>
            </a:r>
            <a:endParaRPr lang="en-US" dirty="0" smtClean="0"/>
          </a:p>
          <a:p>
            <a:pPr lvl="2"/>
            <a:endParaRPr lang="en-US" dirty="0" smtClean="0"/>
          </a:p>
          <a:p>
            <a:r>
              <a:rPr lang="en-US" dirty="0" smtClean="0"/>
              <a:t>Sci2 Tool (Open source)</a:t>
            </a:r>
          </a:p>
          <a:p>
            <a:pPr lvl="1"/>
            <a:r>
              <a:rPr lang="en-US" dirty="0"/>
              <a:t>The Science of Science (Sci2) Tool is a modular toolset specifically designed for the study of science. It supports the temporal, geospatial, topical, and network analysis and visualization of scholarly datasets at the micro (individual), </a:t>
            </a:r>
            <a:r>
              <a:rPr lang="en-US" dirty="0" err="1"/>
              <a:t>meso</a:t>
            </a:r>
            <a:r>
              <a:rPr lang="en-US" dirty="0"/>
              <a:t> (local), and macro (global) levels</a:t>
            </a:r>
            <a:r>
              <a:rPr lang="en-US" dirty="0" smtClean="0"/>
              <a:t>.</a:t>
            </a:r>
          </a:p>
          <a:p>
            <a:pPr lvl="1"/>
            <a:r>
              <a:rPr lang="en-US" dirty="0">
                <a:hlinkClick r:id="rId2"/>
              </a:rPr>
              <a:t>https://</a:t>
            </a:r>
            <a:r>
              <a:rPr lang="en-US" dirty="0" smtClean="0">
                <a:hlinkClick r:id="rId2"/>
              </a:rPr>
              <a:t>sci2.cns.iu.edu/user/index.php</a:t>
            </a:r>
            <a:endParaRPr lang="en-US" dirty="0" smtClean="0"/>
          </a:p>
          <a:p>
            <a:pPr lvl="1"/>
            <a:endParaRPr lang="en-US" dirty="0"/>
          </a:p>
          <a:p>
            <a:r>
              <a:rPr lang="en-US" dirty="0" err="1" smtClean="0"/>
              <a:t>Gephi</a:t>
            </a:r>
            <a:r>
              <a:rPr lang="en-US" dirty="0" smtClean="0"/>
              <a:t> (Open source)</a:t>
            </a:r>
          </a:p>
          <a:p>
            <a:pPr lvl="1"/>
            <a:r>
              <a:rPr lang="en-US" dirty="0" err="1"/>
              <a:t>Gephi</a:t>
            </a:r>
            <a:r>
              <a:rPr lang="en-US" dirty="0"/>
              <a:t> is the leading visualization and exploration software for all kinds of graphs and networks. </a:t>
            </a:r>
            <a:endParaRPr lang="en-US" dirty="0" smtClean="0"/>
          </a:p>
          <a:p>
            <a:pPr lvl="1"/>
            <a:r>
              <a:rPr lang="en-US" dirty="0">
                <a:hlinkClick r:id="rId3"/>
              </a:rPr>
              <a:t>https://gephi.org</a:t>
            </a:r>
            <a:r>
              <a:rPr lang="en-US" dirty="0" smtClean="0">
                <a:hlinkClick r:id="rId3"/>
              </a:rPr>
              <a:t>/</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73</a:t>
            </a:fld>
            <a:endParaRPr lang="en-US"/>
          </a:p>
        </p:txBody>
      </p:sp>
    </p:spTree>
    <p:extLst>
      <p:ext uri="{BB962C8B-B14F-4D97-AF65-F5344CB8AC3E}">
        <p14:creationId xmlns:p14="http://schemas.microsoft.com/office/powerpoint/2010/main" val="23909949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Desktop Software</a:t>
            </a:r>
          </a:p>
        </p:txBody>
      </p:sp>
      <p:sp>
        <p:nvSpPr>
          <p:cNvPr id="3" name="内容占位符 2"/>
          <p:cNvSpPr>
            <a:spLocks noGrp="1"/>
          </p:cNvSpPr>
          <p:nvPr>
            <p:ph idx="1"/>
          </p:nvPr>
        </p:nvSpPr>
        <p:spPr/>
        <p:txBody>
          <a:bodyPr/>
          <a:lstStyle/>
          <a:p>
            <a:r>
              <a:rPr lang="en-US" dirty="0" smtClean="0"/>
              <a:t>Tableau</a:t>
            </a:r>
          </a:p>
          <a:p>
            <a:pPr lvl="1"/>
            <a:r>
              <a:rPr lang="en-US" dirty="0"/>
              <a:t>The product queries relational databases, cubes, cloud databases, and spreadsheets and then generates a number of graph types that can be combined into dashboards and shared over a computer network or the internet</a:t>
            </a:r>
            <a:r>
              <a:rPr lang="en-US" dirty="0" smtClean="0"/>
              <a:t>.</a:t>
            </a:r>
          </a:p>
          <a:p>
            <a:pPr lvl="2"/>
            <a:endParaRPr lang="en-US" dirty="0" smtClean="0"/>
          </a:p>
          <a:p>
            <a:r>
              <a:rPr lang="en-US" dirty="0"/>
              <a:t>TIBCO </a:t>
            </a:r>
            <a:r>
              <a:rPr lang="en-US" dirty="0" err="1" smtClean="0"/>
              <a:t>Spotfire</a:t>
            </a:r>
            <a:endParaRPr lang="en-US" dirty="0" smtClean="0"/>
          </a:p>
          <a:p>
            <a:pPr lvl="1"/>
            <a:r>
              <a:rPr lang="en-US" dirty="0" smtClean="0"/>
              <a:t>Similar to Tableau, TIBCO </a:t>
            </a:r>
            <a:r>
              <a:rPr lang="en-US" dirty="0" err="1" smtClean="0"/>
              <a:t>Spotfire</a:t>
            </a:r>
            <a:r>
              <a:rPr lang="en-US" dirty="0" smtClean="0"/>
              <a:t> is an integral visualization platform which can visualize various types of charts. </a:t>
            </a:r>
            <a:endParaRPr lang="en-US" dirty="0"/>
          </a:p>
          <a:p>
            <a:pPr lvl="1"/>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74</a:t>
            </a:fld>
            <a:endParaRPr lang="en-US"/>
          </a:p>
        </p:txBody>
      </p:sp>
    </p:spTree>
    <p:extLst>
      <p:ext uri="{BB962C8B-B14F-4D97-AF65-F5344CB8AC3E}">
        <p14:creationId xmlns:p14="http://schemas.microsoft.com/office/powerpoint/2010/main" val="331686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Desktop Software</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81007946"/>
              </p:ext>
            </p:extLst>
          </p:nvPr>
        </p:nvGraphicFramePr>
        <p:xfrm>
          <a:off x="513108" y="1798480"/>
          <a:ext cx="8117785" cy="3474720"/>
        </p:xfrm>
        <a:graphic>
          <a:graphicData uri="http://schemas.openxmlformats.org/drawingml/2006/table">
            <a:tbl>
              <a:tblPr firstRow="1">
                <a:tableStyleId>{9D7B26C5-4107-4FEC-AEDC-1716B250A1EF}</a:tableStyleId>
              </a:tblPr>
              <a:tblGrid>
                <a:gridCol w="1623557"/>
                <a:gridCol w="1269144"/>
                <a:gridCol w="1152939"/>
                <a:gridCol w="1484243"/>
                <a:gridCol w="2587902"/>
              </a:tblGrid>
              <a:tr h="370840">
                <a:tc>
                  <a:txBody>
                    <a:bodyPr/>
                    <a:lstStyle/>
                    <a:p>
                      <a:pPr algn="ctr"/>
                      <a:r>
                        <a:rPr lang="en-US" sz="2400" dirty="0" smtClean="0"/>
                        <a:t>Software</a:t>
                      </a:r>
                      <a:endParaRPr lang="en-US" sz="2400" dirty="0"/>
                    </a:p>
                  </a:txBody>
                  <a:tcPr/>
                </a:tc>
                <a:tc>
                  <a:txBody>
                    <a:bodyPr/>
                    <a:lstStyle/>
                    <a:p>
                      <a:pPr algn="ctr"/>
                      <a:r>
                        <a:rPr lang="en-US" sz="2400" dirty="0" smtClean="0"/>
                        <a:t>Charts</a:t>
                      </a:r>
                      <a:endParaRPr lang="en-US" sz="2400" dirty="0"/>
                    </a:p>
                  </a:txBody>
                  <a:tcPr/>
                </a:tc>
                <a:tc>
                  <a:txBody>
                    <a:bodyPr/>
                    <a:lstStyle/>
                    <a:p>
                      <a:pPr algn="ctr"/>
                      <a:r>
                        <a:rPr lang="en-US" sz="2400" dirty="0" smtClean="0"/>
                        <a:t>Maps</a:t>
                      </a:r>
                      <a:endParaRPr lang="en-US" sz="2400" dirty="0"/>
                    </a:p>
                  </a:txBody>
                  <a:tcPr/>
                </a:tc>
                <a:tc>
                  <a:txBody>
                    <a:bodyPr/>
                    <a:lstStyle/>
                    <a:p>
                      <a:pPr algn="ctr"/>
                      <a:r>
                        <a:rPr lang="en-US" sz="2400" dirty="0" smtClean="0"/>
                        <a:t>Networks</a:t>
                      </a:r>
                      <a:endParaRPr lang="en-US" sz="2400" dirty="0"/>
                    </a:p>
                  </a:txBody>
                  <a:tcPr/>
                </a:tc>
                <a:tc>
                  <a:txBody>
                    <a:bodyPr/>
                    <a:lstStyle/>
                    <a:p>
                      <a:pPr algn="ctr"/>
                      <a:r>
                        <a:rPr lang="en-US" sz="2400" dirty="0" smtClean="0"/>
                        <a:t>Cost</a:t>
                      </a:r>
                      <a:endParaRPr lang="en-US" sz="2400" dirty="0"/>
                    </a:p>
                  </a:txBody>
                  <a:tcPr/>
                </a:tc>
              </a:tr>
              <a:tr h="370840">
                <a:tc>
                  <a:txBody>
                    <a:bodyPr/>
                    <a:lstStyle/>
                    <a:p>
                      <a:pPr algn="ctr"/>
                      <a:r>
                        <a:rPr lang="en-US" sz="2400" dirty="0" smtClean="0"/>
                        <a:t>Microsoft</a:t>
                      </a:r>
                      <a:r>
                        <a:rPr lang="en-US" sz="2400" baseline="0" dirty="0" smtClean="0"/>
                        <a:t> Excel</a:t>
                      </a:r>
                      <a:endParaRPr lang="en-US" sz="2400" dirty="0"/>
                    </a:p>
                  </a:txBody>
                  <a:tcPr/>
                </a:tc>
                <a:tc>
                  <a:txBody>
                    <a:bodyPr/>
                    <a:lstStyle/>
                    <a:p>
                      <a:pPr algn="ctr"/>
                      <a:r>
                        <a:rPr lang="zh-CN" altLang="en-US" sz="2400" dirty="0" smtClean="0"/>
                        <a:t>√</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a:t>
                      </a:r>
                      <a:endParaRPr lang="en-US" sz="2400" dirty="0" smtClean="0"/>
                    </a:p>
                  </a:txBody>
                  <a:tcPr/>
                </a:tc>
                <a:tc>
                  <a:txBody>
                    <a:bodyPr/>
                    <a:lstStyle/>
                    <a:p>
                      <a:pPr algn="ctr"/>
                      <a:endParaRPr lang="en-US" sz="2400" dirty="0"/>
                    </a:p>
                  </a:txBody>
                  <a:tcPr/>
                </a:tc>
                <a:tc>
                  <a:txBody>
                    <a:bodyPr/>
                    <a:lstStyle/>
                    <a:p>
                      <a:pPr algn="ctr"/>
                      <a:r>
                        <a:rPr lang="en-US" sz="1800" dirty="0" smtClean="0"/>
                        <a:t>License Required</a:t>
                      </a:r>
                      <a:endParaRPr lang="en-US" sz="1800" dirty="0"/>
                    </a:p>
                  </a:txBody>
                  <a:tcPr anchor="ctr"/>
                </a:tc>
              </a:tr>
              <a:tr h="370840">
                <a:tc>
                  <a:txBody>
                    <a:bodyPr/>
                    <a:lstStyle/>
                    <a:p>
                      <a:pPr algn="ctr"/>
                      <a:r>
                        <a:rPr lang="en-US" sz="2400" dirty="0" smtClean="0"/>
                        <a:t>Sci2 Tool</a:t>
                      </a:r>
                      <a:endParaRPr lang="en-US" sz="2400" dirty="0"/>
                    </a:p>
                  </a:txBody>
                  <a:tcPr/>
                </a:tc>
                <a:tc>
                  <a:txBody>
                    <a:bodyPr/>
                    <a:lstStyle/>
                    <a:p>
                      <a:pPr algn="ctr"/>
                      <a:r>
                        <a:rPr lang="en-US" altLang="zh-CN" sz="2400" dirty="0" smtClean="0"/>
                        <a:t>weak</a:t>
                      </a:r>
                      <a:endParaRPr lang="en-US" sz="2400" dirty="0"/>
                    </a:p>
                  </a:txBody>
                  <a:tcPr/>
                </a:tc>
                <a:tc>
                  <a:txBody>
                    <a:bodyPr/>
                    <a:lstStyle/>
                    <a:p>
                      <a:pPr algn="ctr"/>
                      <a:r>
                        <a:rPr lang="zh-CN" altLang="en-US" sz="2400" dirty="0" smtClean="0"/>
                        <a:t>√</a:t>
                      </a:r>
                      <a:endParaRPr lang="en-US" sz="2400" dirty="0"/>
                    </a:p>
                  </a:txBody>
                  <a:tcPr/>
                </a:tc>
                <a:tc>
                  <a:txBody>
                    <a:bodyPr/>
                    <a:lstStyle/>
                    <a:p>
                      <a:pPr algn="ctr"/>
                      <a:r>
                        <a:rPr lang="zh-CN" altLang="en-US" sz="2400" dirty="0" smtClean="0"/>
                        <a:t>√</a:t>
                      </a:r>
                      <a:endParaRPr lang="en-US" sz="2400" dirty="0"/>
                    </a:p>
                  </a:txBody>
                  <a:tcPr/>
                </a:tc>
                <a:tc>
                  <a:txBody>
                    <a:bodyPr/>
                    <a:lstStyle/>
                    <a:p>
                      <a:pPr algn="ctr"/>
                      <a:r>
                        <a:rPr lang="en-US" sz="1800" dirty="0" smtClean="0"/>
                        <a:t>Free</a:t>
                      </a:r>
                      <a:endParaRPr lang="en-US" sz="1800" dirty="0"/>
                    </a:p>
                  </a:txBody>
                  <a:tcPr anchor="ctr"/>
                </a:tc>
              </a:tr>
              <a:tr h="370840">
                <a:tc>
                  <a:txBody>
                    <a:bodyPr/>
                    <a:lstStyle/>
                    <a:p>
                      <a:pPr algn="ctr"/>
                      <a:r>
                        <a:rPr lang="en-US" sz="2400" dirty="0" err="1" smtClean="0"/>
                        <a:t>Gephi</a:t>
                      </a: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zh-CN" altLang="en-US" sz="2400" dirty="0" smtClean="0"/>
                        <a:t>√</a:t>
                      </a:r>
                      <a:endParaRPr lang="en-US" sz="2400" dirty="0"/>
                    </a:p>
                  </a:txBody>
                  <a:tcPr/>
                </a:tc>
                <a:tc>
                  <a:txBody>
                    <a:bodyPr/>
                    <a:lstStyle/>
                    <a:p>
                      <a:pPr algn="ctr"/>
                      <a:r>
                        <a:rPr lang="en-US" sz="1800" dirty="0" smtClean="0"/>
                        <a:t>Free</a:t>
                      </a:r>
                      <a:endParaRPr lang="en-US" sz="1800" dirty="0"/>
                    </a:p>
                  </a:txBody>
                  <a:tcPr anchor="ctr"/>
                </a:tc>
              </a:tr>
              <a:tr h="370840">
                <a:tc>
                  <a:txBody>
                    <a:bodyPr/>
                    <a:lstStyle/>
                    <a:p>
                      <a:pPr algn="ctr"/>
                      <a:r>
                        <a:rPr lang="en-US" sz="2400" dirty="0" smtClean="0"/>
                        <a:t>Tableau</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a:t>
                      </a:r>
                      <a:endParaRPr lang="en-US" sz="2400" dirty="0" smtClean="0"/>
                    </a:p>
                  </a:txBody>
                  <a:tcPr/>
                </a:tc>
                <a:tc>
                  <a:txBody>
                    <a:bodyPr/>
                    <a:lstStyle/>
                    <a:p>
                      <a:pPr algn="ctr"/>
                      <a:r>
                        <a:rPr lang="zh-CN" altLang="en-US" sz="2400" dirty="0" smtClean="0"/>
                        <a:t>√</a:t>
                      </a:r>
                      <a:endParaRPr lang="en-US" sz="2400" dirty="0"/>
                    </a:p>
                  </a:txBody>
                  <a:tcPr/>
                </a:tc>
                <a:tc>
                  <a:txBody>
                    <a:bodyPr/>
                    <a:lstStyle/>
                    <a:p>
                      <a:pPr algn="ctr"/>
                      <a:r>
                        <a:rPr lang="zh-CN" altLang="en-US" sz="2400" dirty="0" smtClean="0"/>
                        <a:t>√</a:t>
                      </a:r>
                      <a:endParaRPr lang="en-US" sz="2400" dirty="0"/>
                    </a:p>
                  </a:txBody>
                  <a:tcPr/>
                </a:tc>
                <a:tc>
                  <a:txBody>
                    <a:bodyPr/>
                    <a:lstStyle/>
                    <a:p>
                      <a:pPr algn="ctr"/>
                      <a:r>
                        <a:rPr lang="en-US" sz="1800" dirty="0" smtClean="0"/>
                        <a:t>Free for students</a:t>
                      </a:r>
                      <a:r>
                        <a:rPr lang="en-US" sz="1800" baseline="0" dirty="0" smtClean="0"/>
                        <a:t> </a:t>
                      </a:r>
                      <a:endParaRPr lang="en-US" sz="1800" dirty="0"/>
                    </a:p>
                  </a:txBody>
                  <a:tcPr anchor="ctr"/>
                </a:tc>
              </a:tr>
              <a:tr h="370840">
                <a:tc>
                  <a:txBody>
                    <a:bodyPr/>
                    <a:lstStyle/>
                    <a:p>
                      <a:pPr algn="ctr"/>
                      <a:r>
                        <a:rPr lang="en-US" sz="2400" dirty="0" smtClean="0"/>
                        <a:t>TIBCO </a:t>
                      </a:r>
                      <a:r>
                        <a:rPr lang="en-US" sz="2400" dirty="0" err="1" smtClean="0"/>
                        <a:t>Spotfire</a:t>
                      </a:r>
                      <a:endParaRPr lang="en-US" sz="2400" dirty="0"/>
                    </a:p>
                  </a:txBody>
                  <a:tcPr/>
                </a:tc>
                <a:tc>
                  <a:txBody>
                    <a:bodyPr/>
                    <a:lstStyle/>
                    <a:p>
                      <a:pPr algn="ctr"/>
                      <a:r>
                        <a:rPr lang="zh-CN" altLang="en-US" sz="2400" dirty="0" smtClean="0"/>
                        <a:t>√</a:t>
                      </a:r>
                      <a:endParaRPr lang="en-US" sz="2400" dirty="0"/>
                    </a:p>
                  </a:txBody>
                  <a:tcPr/>
                </a:tc>
                <a:tc>
                  <a:txBody>
                    <a:bodyPr/>
                    <a:lstStyle/>
                    <a:p>
                      <a:pPr algn="ctr"/>
                      <a:r>
                        <a:rPr lang="zh-CN" altLang="en-US" sz="2400" dirty="0" smtClean="0"/>
                        <a:t>√</a:t>
                      </a:r>
                      <a:endParaRPr lang="en-US" sz="2400" dirty="0"/>
                    </a:p>
                  </a:txBody>
                  <a:tcPr/>
                </a:tc>
                <a:tc>
                  <a:txBody>
                    <a:bodyPr/>
                    <a:lstStyle/>
                    <a:p>
                      <a:pPr algn="ctr"/>
                      <a:endParaRPr lang="en-US" sz="2400" dirty="0"/>
                    </a:p>
                  </a:txBody>
                  <a:tcPr/>
                </a:tc>
                <a:tc>
                  <a:txBody>
                    <a:bodyPr/>
                    <a:lstStyle/>
                    <a:p>
                      <a:pPr algn="ctr"/>
                      <a:r>
                        <a:rPr lang="en-US" sz="1800" dirty="0" smtClean="0"/>
                        <a:t>Free trial</a:t>
                      </a:r>
                    </a:p>
                    <a:p>
                      <a:pPr algn="ctr"/>
                      <a:r>
                        <a:rPr lang="en-US" sz="1800" dirty="0" smtClean="0"/>
                        <a:t>$650 annual subscription</a:t>
                      </a:r>
                      <a:endParaRPr lang="en-US" sz="1800" dirty="0"/>
                    </a:p>
                  </a:txBody>
                  <a:tcPr anchor="ctr"/>
                </a:tc>
              </a:tr>
            </a:tbl>
          </a:graphicData>
        </a:graphic>
      </p:graphicFrame>
      <p:sp>
        <p:nvSpPr>
          <p:cNvPr id="4" name="灯片编号占位符 3"/>
          <p:cNvSpPr>
            <a:spLocks noGrp="1"/>
          </p:cNvSpPr>
          <p:nvPr>
            <p:ph type="sldNum" sz="quarter" idx="12"/>
          </p:nvPr>
        </p:nvSpPr>
        <p:spPr/>
        <p:txBody>
          <a:bodyPr/>
          <a:lstStyle/>
          <a:p>
            <a:fld id="{5EEDA49D-2C12-4445-8988-A9D5F93F6E8A}" type="slidenum">
              <a:rPr lang="en-US" smtClean="0"/>
              <a:t>75</a:t>
            </a:fld>
            <a:endParaRPr lang="en-US"/>
          </a:p>
        </p:txBody>
      </p:sp>
    </p:spTree>
    <p:extLst>
      <p:ext uri="{BB962C8B-B14F-4D97-AF65-F5344CB8AC3E}">
        <p14:creationId xmlns:p14="http://schemas.microsoft.com/office/powerpoint/2010/main" val="32031113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Online Services</a:t>
            </a:r>
          </a:p>
        </p:txBody>
      </p:sp>
      <p:sp>
        <p:nvSpPr>
          <p:cNvPr id="3" name="内容占位符 2"/>
          <p:cNvSpPr>
            <a:spLocks noGrp="1"/>
          </p:cNvSpPr>
          <p:nvPr>
            <p:ph idx="1"/>
          </p:nvPr>
        </p:nvSpPr>
        <p:spPr/>
        <p:txBody>
          <a:bodyPr>
            <a:normAutofit lnSpcReduction="10000"/>
          </a:bodyPr>
          <a:lstStyle/>
          <a:p>
            <a:r>
              <a:rPr lang="en-US" dirty="0" err="1" smtClean="0"/>
              <a:t>Mapbox</a:t>
            </a:r>
            <a:r>
              <a:rPr lang="en-US" dirty="0" smtClean="0"/>
              <a:t> </a:t>
            </a:r>
            <a:r>
              <a:rPr lang="en-US" dirty="0"/>
              <a:t>(</a:t>
            </a:r>
            <a:r>
              <a:rPr lang="en-US" dirty="0">
                <a:hlinkClick r:id="rId2"/>
              </a:rPr>
              <a:t>https://www.mapbox.com</a:t>
            </a:r>
            <a:r>
              <a:rPr lang="en-US" dirty="0" smtClean="0">
                <a:hlinkClick r:id="rId2"/>
              </a:rPr>
              <a:t>/</a:t>
            </a:r>
            <a:r>
              <a:rPr lang="en-US" dirty="0" smtClean="0"/>
              <a:t>)</a:t>
            </a:r>
          </a:p>
          <a:p>
            <a:pPr lvl="1"/>
            <a:r>
              <a:rPr lang="en-US" dirty="0" smtClean="0"/>
              <a:t>An </a:t>
            </a:r>
            <a:r>
              <a:rPr lang="en-US" dirty="0"/>
              <a:t>open source mapping platform for custom designed maps. </a:t>
            </a:r>
            <a:r>
              <a:rPr lang="en-US" dirty="0" smtClean="0"/>
              <a:t>They provide </a:t>
            </a:r>
            <a:r>
              <a:rPr lang="en-US" dirty="0"/>
              <a:t>APIs and SDKs </a:t>
            </a:r>
            <a:r>
              <a:rPr lang="en-US" dirty="0" smtClean="0"/>
              <a:t>to </a:t>
            </a:r>
            <a:r>
              <a:rPr lang="en-US" dirty="0"/>
              <a:t>integrate location into any mobile or web app</a:t>
            </a:r>
            <a:r>
              <a:rPr lang="en-US" dirty="0" smtClean="0"/>
              <a:t>.</a:t>
            </a:r>
          </a:p>
          <a:p>
            <a:pPr lvl="1"/>
            <a:endParaRPr lang="en-US" dirty="0" smtClean="0"/>
          </a:p>
          <a:p>
            <a:r>
              <a:rPr lang="en-US" dirty="0"/>
              <a:t>Wordle (</a:t>
            </a:r>
            <a:r>
              <a:rPr lang="en-US" dirty="0">
                <a:hlinkClick r:id="rId3"/>
              </a:rPr>
              <a:t>http://www.wordle.net</a:t>
            </a:r>
            <a:r>
              <a:rPr lang="en-US" dirty="0" smtClean="0">
                <a:hlinkClick r:id="rId3"/>
              </a:rPr>
              <a:t>/</a:t>
            </a:r>
            <a:r>
              <a:rPr lang="en-US" dirty="0" smtClean="0"/>
              <a:t>)</a:t>
            </a:r>
          </a:p>
          <a:p>
            <a:pPr lvl="1"/>
            <a:r>
              <a:rPr lang="en-US" dirty="0" smtClean="0"/>
              <a:t>A specialized tool to generate word clouds from text.</a:t>
            </a:r>
          </a:p>
          <a:p>
            <a:pPr lvl="1"/>
            <a:endParaRPr lang="en-US" dirty="0" smtClean="0"/>
          </a:p>
          <a:p>
            <a:r>
              <a:rPr lang="en-US" dirty="0" err="1" smtClean="0"/>
              <a:t>Datawrapper</a:t>
            </a:r>
            <a:r>
              <a:rPr lang="en-US" dirty="0" smtClean="0"/>
              <a:t> (</a:t>
            </a:r>
            <a:r>
              <a:rPr lang="en-US" dirty="0">
                <a:hlinkClick r:id="rId4"/>
              </a:rPr>
              <a:t>https://datawrapper.de</a:t>
            </a:r>
            <a:r>
              <a:rPr lang="en-US" dirty="0" smtClean="0">
                <a:hlinkClick r:id="rId4"/>
              </a:rPr>
              <a:t>/</a:t>
            </a:r>
            <a:r>
              <a:rPr lang="en-US" dirty="0" smtClean="0"/>
              <a:t>)</a:t>
            </a:r>
          </a:p>
          <a:p>
            <a:pPr lvl="1"/>
            <a:r>
              <a:rPr lang="en-US" dirty="0" err="1"/>
              <a:t>Datawrapper</a:t>
            </a:r>
            <a:r>
              <a:rPr lang="en-US" dirty="0"/>
              <a:t> is an open source tool helping </a:t>
            </a:r>
            <a:r>
              <a:rPr lang="en-US" dirty="0" smtClean="0"/>
              <a:t>user </a:t>
            </a:r>
            <a:r>
              <a:rPr lang="en-US" dirty="0"/>
              <a:t>to </a:t>
            </a:r>
            <a:r>
              <a:rPr lang="en-US" dirty="0" smtClean="0"/>
              <a:t>quickly create </a:t>
            </a:r>
            <a:r>
              <a:rPr lang="en-US" dirty="0"/>
              <a:t>simple, correct and </a:t>
            </a:r>
            <a:r>
              <a:rPr lang="en-US" dirty="0" smtClean="0"/>
              <a:t>embeddable.</a:t>
            </a:r>
          </a:p>
          <a:p>
            <a:pPr lvl="1"/>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76</a:t>
            </a:fld>
            <a:endParaRPr lang="en-US"/>
          </a:p>
        </p:txBody>
      </p:sp>
    </p:spTree>
    <p:extLst>
      <p:ext uri="{BB962C8B-B14F-4D97-AF65-F5344CB8AC3E}">
        <p14:creationId xmlns:p14="http://schemas.microsoft.com/office/powerpoint/2010/main" val="20605791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Online Services</a:t>
            </a:r>
          </a:p>
        </p:txBody>
      </p:sp>
      <p:sp>
        <p:nvSpPr>
          <p:cNvPr id="3" name="内容占位符 2"/>
          <p:cNvSpPr>
            <a:spLocks noGrp="1"/>
          </p:cNvSpPr>
          <p:nvPr>
            <p:ph idx="1"/>
          </p:nvPr>
        </p:nvSpPr>
        <p:spPr/>
        <p:txBody>
          <a:bodyPr/>
          <a:lstStyle/>
          <a:p>
            <a:r>
              <a:rPr lang="en-US" dirty="0" err="1" smtClean="0"/>
              <a:t>Infogram</a:t>
            </a:r>
            <a:r>
              <a:rPr lang="en-US" dirty="0"/>
              <a:t> (</a:t>
            </a:r>
            <a:r>
              <a:rPr lang="en-US" dirty="0">
                <a:hlinkClick r:id="rId2"/>
              </a:rPr>
              <a:t>https://infogr.am</a:t>
            </a:r>
            <a:r>
              <a:rPr lang="en-US" dirty="0" smtClean="0">
                <a:hlinkClick r:id="rId2"/>
              </a:rPr>
              <a:t>/</a:t>
            </a:r>
            <a:r>
              <a:rPr lang="en-US" dirty="0" smtClean="0"/>
              <a:t>)</a:t>
            </a:r>
          </a:p>
          <a:p>
            <a:pPr lvl="1"/>
            <a:r>
              <a:rPr lang="en-US" dirty="0" smtClean="0"/>
              <a:t>An online tool to create visualizations and interactive infographics.</a:t>
            </a:r>
          </a:p>
          <a:p>
            <a:endParaRPr lang="en-US" dirty="0"/>
          </a:p>
          <a:p>
            <a:r>
              <a:rPr lang="en-US" dirty="0" err="1" smtClean="0"/>
              <a:t>Plotly</a:t>
            </a:r>
            <a:r>
              <a:rPr lang="en-US" dirty="0"/>
              <a:t> (</a:t>
            </a:r>
            <a:r>
              <a:rPr lang="en-US" dirty="0">
                <a:hlinkClick r:id="rId3"/>
              </a:rPr>
              <a:t>https://plot.ly</a:t>
            </a:r>
            <a:r>
              <a:rPr lang="en-US" dirty="0" smtClean="0">
                <a:hlinkClick r:id="rId3"/>
              </a:rPr>
              <a:t>/</a:t>
            </a:r>
            <a:r>
              <a:rPr lang="en-US" dirty="0" smtClean="0"/>
              <a:t>)</a:t>
            </a:r>
          </a:p>
          <a:p>
            <a:pPr lvl="1"/>
            <a:r>
              <a:rPr lang="en-US" dirty="0" smtClean="0"/>
              <a:t>An online charts and dashboards creator. Provides APIs in multiple programming languages.</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77</a:t>
            </a:fld>
            <a:endParaRPr lang="en-US"/>
          </a:p>
        </p:txBody>
      </p:sp>
    </p:spTree>
    <p:extLst>
      <p:ext uri="{BB962C8B-B14F-4D97-AF65-F5344CB8AC3E}">
        <p14:creationId xmlns:p14="http://schemas.microsoft.com/office/powerpoint/2010/main" val="24432373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Online Services</a:t>
            </a:r>
          </a:p>
        </p:txBody>
      </p:sp>
      <p:sp>
        <p:nvSpPr>
          <p:cNvPr id="4" name="灯片编号占位符 3"/>
          <p:cNvSpPr>
            <a:spLocks noGrp="1"/>
          </p:cNvSpPr>
          <p:nvPr>
            <p:ph type="sldNum" sz="quarter" idx="12"/>
          </p:nvPr>
        </p:nvSpPr>
        <p:spPr/>
        <p:txBody>
          <a:bodyPr/>
          <a:lstStyle/>
          <a:p>
            <a:fld id="{5EEDA49D-2C12-4445-8988-A9D5F93F6E8A}" type="slidenum">
              <a:rPr lang="en-US" smtClean="0"/>
              <a:t>78</a:t>
            </a:fld>
            <a:endParaRPr lang="en-US"/>
          </a:p>
        </p:txBody>
      </p:sp>
      <p:graphicFrame>
        <p:nvGraphicFramePr>
          <p:cNvPr id="5" name="内容占位符 4"/>
          <p:cNvGraphicFramePr>
            <a:graphicFrameLocks/>
          </p:cNvGraphicFramePr>
          <p:nvPr>
            <p:extLst>
              <p:ext uri="{D42A27DB-BD31-4B8C-83A1-F6EECF244321}">
                <p14:modId xmlns:p14="http://schemas.microsoft.com/office/powerpoint/2010/main" val="204261940"/>
              </p:ext>
            </p:extLst>
          </p:nvPr>
        </p:nvGraphicFramePr>
        <p:xfrm>
          <a:off x="513108" y="1798480"/>
          <a:ext cx="8117784" cy="2743200"/>
        </p:xfrm>
        <a:graphic>
          <a:graphicData uri="http://schemas.openxmlformats.org/drawingml/2006/table">
            <a:tbl>
              <a:tblPr firstRow="1">
                <a:tableStyleId>{9D7B26C5-4107-4FEC-AEDC-1716B250A1EF}</a:tableStyleId>
              </a:tblPr>
              <a:tblGrid>
                <a:gridCol w="2029446"/>
                <a:gridCol w="2029446"/>
                <a:gridCol w="2029446"/>
                <a:gridCol w="2029446"/>
              </a:tblGrid>
              <a:tr h="370840">
                <a:tc>
                  <a:txBody>
                    <a:bodyPr/>
                    <a:lstStyle/>
                    <a:p>
                      <a:pPr algn="ctr"/>
                      <a:r>
                        <a:rPr lang="en-US" sz="2400" dirty="0" smtClean="0"/>
                        <a:t>Services</a:t>
                      </a:r>
                      <a:endParaRPr lang="en-US" sz="2400" dirty="0"/>
                    </a:p>
                  </a:txBody>
                  <a:tcPr/>
                </a:tc>
                <a:tc>
                  <a:txBody>
                    <a:bodyPr/>
                    <a:lstStyle/>
                    <a:p>
                      <a:pPr algn="ctr"/>
                      <a:r>
                        <a:rPr lang="en-US" sz="2400" dirty="0" smtClean="0"/>
                        <a:t>Charts</a:t>
                      </a:r>
                      <a:endParaRPr lang="en-US" sz="2400" dirty="0"/>
                    </a:p>
                  </a:txBody>
                  <a:tcPr/>
                </a:tc>
                <a:tc>
                  <a:txBody>
                    <a:bodyPr/>
                    <a:lstStyle/>
                    <a:p>
                      <a:pPr algn="ctr"/>
                      <a:r>
                        <a:rPr lang="en-US" sz="2400" dirty="0" smtClean="0"/>
                        <a:t>Maps</a:t>
                      </a:r>
                      <a:endParaRPr lang="en-US" sz="2400" dirty="0"/>
                    </a:p>
                  </a:txBody>
                  <a:tcPr/>
                </a:tc>
                <a:tc>
                  <a:txBody>
                    <a:bodyPr/>
                    <a:lstStyle/>
                    <a:p>
                      <a:pPr algn="ctr"/>
                      <a:r>
                        <a:rPr lang="en-US" sz="2400" dirty="0" smtClean="0"/>
                        <a:t>Networks</a:t>
                      </a:r>
                      <a:endParaRPr lang="en-US" sz="2400" dirty="0"/>
                    </a:p>
                  </a:txBody>
                  <a:tcPr/>
                </a:tc>
              </a:tr>
              <a:tr h="370840">
                <a:tc>
                  <a:txBody>
                    <a:bodyPr/>
                    <a:lstStyle/>
                    <a:p>
                      <a:pPr algn="ctr"/>
                      <a:r>
                        <a:rPr lang="en-US" sz="2400" dirty="0" err="1" smtClean="0"/>
                        <a:t>Mapbox</a:t>
                      </a:r>
                      <a:endParaRPr lang="en-US" sz="2400" dirty="0"/>
                    </a:p>
                  </a:txBody>
                  <a:tcPr/>
                </a:tc>
                <a:tc>
                  <a:txBody>
                    <a:bodyPr/>
                    <a:lstStyle/>
                    <a:p>
                      <a:pPr algn="ct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a:t>
                      </a:r>
                      <a:endParaRPr lang="en-US" sz="2400" dirty="0" smtClean="0"/>
                    </a:p>
                  </a:txBody>
                  <a:tcPr/>
                </a:tc>
                <a:tc>
                  <a:txBody>
                    <a:bodyPr/>
                    <a:lstStyle/>
                    <a:p>
                      <a:pPr algn="ctr"/>
                      <a:endParaRPr lang="en-US" sz="2400" dirty="0"/>
                    </a:p>
                  </a:txBody>
                  <a:tcPr/>
                </a:tc>
              </a:tr>
              <a:tr h="370840">
                <a:tc>
                  <a:txBody>
                    <a:bodyPr/>
                    <a:lstStyle/>
                    <a:p>
                      <a:pPr algn="ctr"/>
                      <a:r>
                        <a:rPr lang="en-US" sz="2400" dirty="0" smtClean="0"/>
                        <a:t>Wordle</a:t>
                      </a:r>
                      <a:endParaRPr lang="en-US" sz="2400" dirty="0"/>
                    </a:p>
                  </a:txBody>
                  <a:tcPr/>
                </a:tc>
                <a:tc>
                  <a:txBody>
                    <a:bodyPr/>
                    <a:lstStyle/>
                    <a:p>
                      <a:pPr algn="ctr"/>
                      <a:r>
                        <a:rPr lang="en-US" sz="2400" dirty="0" smtClean="0"/>
                        <a:t>Word Cloud</a:t>
                      </a:r>
                      <a:endParaRPr lang="en-US" sz="2400" dirty="0"/>
                    </a:p>
                  </a:txBody>
                  <a:tcPr/>
                </a:tc>
                <a:tc>
                  <a:txBody>
                    <a:bodyPr/>
                    <a:lstStyle/>
                    <a:p>
                      <a:pPr algn="ctr"/>
                      <a:endParaRPr lang="en-US" sz="2400" dirty="0"/>
                    </a:p>
                  </a:txBody>
                  <a:tcPr/>
                </a:tc>
                <a:tc>
                  <a:txBody>
                    <a:bodyPr/>
                    <a:lstStyle/>
                    <a:p>
                      <a:pPr algn="ctr"/>
                      <a:endParaRPr lang="en-US" sz="2400" dirty="0"/>
                    </a:p>
                  </a:txBody>
                  <a:tcPr/>
                </a:tc>
              </a:tr>
              <a:tr h="370840">
                <a:tc>
                  <a:txBody>
                    <a:bodyPr/>
                    <a:lstStyle/>
                    <a:p>
                      <a:pPr algn="ctr"/>
                      <a:r>
                        <a:rPr lang="en-US" sz="2400" dirty="0" err="1" smtClean="0"/>
                        <a:t>Datawrapper</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a:t>
                      </a:r>
                      <a:endParaRPr lang="en-US" sz="24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a:t>
                      </a:r>
                      <a:endParaRPr lang="en-US" sz="2400" dirty="0" smtClean="0"/>
                    </a:p>
                  </a:txBody>
                  <a:tcPr/>
                </a:tc>
                <a:tc>
                  <a:txBody>
                    <a:bodyPr/>
                    <a:lstStyle/>
                    <a:p>
                      <a:pPr algn="ctr"/>
                      <a:endParaRPr lang="en-US" sz="2400" dirty="0"/>
                    </a:p>
                  </a:txBody>
                  <a:tcPr/>
                </a:tc>
              </a:tr>
              <a:tr h="370840">
                <a:tc>
                  <a:txBody>
                    <a:bodyPr/>
                    <a:lstStyle/>
                    <a:p>
                      <a:pPr algn="ctr"/>
                      <a:r>
                        <a:rPr lang="en-US" sz="2400" dirty="0" err="1" smtClean="0"/>
                        <a:t>Infogram</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a:t>
                      </a:r>
                      <a:endParaRPr lang="en-US" sz="2400" dirty="0" smtClean="0"/>
                    </a:p>
                  </a:txBody>
                  <a:tcPr/>
                </a:tc>
                <a:tc>
                  <a:txBody>
                    <a:bodyPr/>
                    <a:lstStyle/>
                    <a:p>
                      <a:pPr algn="ctr"/>
                      <a:r>
                        <a:rPr lang="zh-CN" altLang="en-US" sz="2400" dirty="0" smtClean="0"/>
                        <a:t>√</a:t>
                      </a:r>
                      <a:endParaRPr lang="en-US" sz="2400" dirty="0"/>
                    </a:p>
                  </a:txBody>
                  <a:tcPr/>
                </a:tc>
                <a:tc>
                  <a:txBody>
                    <a:bodyPr/>
                    <a:lstStyle/>
                    <a:p>
                      <a:pPr algn="ctr"/>
                      <a:endParaRPr lang="en-US" sz="2400" dirty="0"/>
                    </a:p>
                  </a:txBody>
                  <a:tcPr/>
                </a:tc>
              </a:tr>
              <a:tr h="370840">
                <a:tc>
                  <a:txBody>
                    <a:bodyPr/>
                    <a:lstStyle/>
                    <a:p>
                      <a:pPr algn="ctr"/>
                      <a:r>
                        <a:rPr lang="en-US" sz="2400" dirty="0" err="1" smtClean="0"/>
                        <a:t>Plotly</a:t>
                      </a:r>
                      <a:endParaRPr lang="en-US" sz="2400" dirty="0"/>
                    </a:p>
                  </a:txBody>
                  <a:tcPr/>
                </a:tc>
                <a:tc>
                  <a:txBody>
                    <a:bodyPr/>
                    <a:lstStyle/>
                    <a:p>
                      <a:pPr algn="ctr"/>
                      <a:r>
                        <a:rPr lang="zh-CN" altLang="en-US" sz="2400" dirty="0" smtClean="0"/>
                        <a:t>√</a:t>
                      </a:r>
                      <a:endParaRPr lang="en-US" sz="2400" dirty="0"/>
                    </a:p>
                  </a:txBody>
                  <a:tcPr/>
                </a:tc>
                <a:tc>
                  <a:txBody>
                    <a:bodyPr/>
                    <a:lstStyle/>
                    <a:p>
                      <a:pPr algn="ctr"/>
                      <a:r>
                        <a:rPr lang="zh-CN" altLang="en-US" sz="2400" dirty="0" smtClean="0"/>
                        <a:t>√</a:t>
                      </a:r>
                      <a:endParaRPr lang="en-US" sz="2400" dirty="0"/>
                    </a:p>
                  </a:txBody>
                  <a:tcPr/>
                </a:tc>
                <a:tc>
                  <a:txBody>
                    <a:bodyPr/>
                    <a:lstStyle/>
                    <a:p>
                      <a:pPr algn="ctr"/>
                      <a:r>
                        <a:rPr lang="en-US" sz="2400" dirty="0" smtClean="0"/>
                        <a:t>API Extension</a:t>
                      </a:r>
                      <a:endParaRPr lang="en-US" sz="2400" dirty="0"/>
                    </a:p>
                  </a:txBody>
                  <a:tcPr/>
                </a:tc>
              </a:tr>
            </a:tbl>
          </a:graphicData>
        </a:graphic>
      </p:graphicFrame>
    </p:spTree>
    <p:extLst>
      <p:ext uri="{BB962C8B-B14F-4D97-AF65-F5344CB8AC3E}">
        <p14:creationId xmlns:p14="http://schemas.microsoft.com/office/powerpoint/2010/main" val="4839694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Toolkits (for Developers)</a:t>
            </a:r>
          </a:p>
        </p:txBody>
      </p:sp>
      <p:sp>
        <p:nvSpPr>
          <p:cNvPr id="3" name="内容占位符 2"/>
          <p:cNvSpPr>
            <a:spLocks noGrp="1"/>
          </p:cNvSpPr>
          <p:nvPr>
            <p:ph idx="1"/>
          </p:nvPr>
        </p:nvSpPr>
        <p:spPr/>
        <p:txBody>
          <a:bodyPr/>
          <a:lstStyle/>
          <a:p>
            <a:r>
              <a:rPr lang="en-US" dirty="0" smtClean="0"/>
              <a:t>These tools are APIs, SDKs, packages for programming languages, which provides high level of flexibility and enables unconstrained customizations.</a:t>
            </a:r>
          </a:p>
          <a:p>
            <a:endParaRPr lang="en-US" dirty="0"/>
          </a:p>
          <a:p>
            <a:r>
              <a:rPr lang="en-US" dirty="0" smtClean="0"/>
              <a:t>D3.js</a:t>
            </a:r>
          </a:p>
          <a:p>
            <a:pPr lvl="1"/>
            <a:r>
              <a:rPr lang="en-US" dirty="0" smtClean="0"/>
              <a:t>A </a:t>
            </a:r>
            <a:r>
              <a:rPr lang="en-US" dirty="0"/>
              <a:t>JavaScript library for producing dynamic, interactive data visualizations in web browsers. It makes use of the widely implemented SVG, HTML5, and CSS standards.</a:t>
            </a:r>
          </a:p>
        </p:txBody>
      </p:sp>
      <p:sp>
        <p:nvSpPr>
          <p:cNvPr id="4" name="灯片编号占位符 3"/>
          <p:cNvSpPr>
            <a:spLocks noGrp="1"/>
          </p:cNvSpPr>
          <p:nvPr>
            <p:ph type="sldNum" sz="quarter" idx="12"/>
          </p:nvPr>
        </p:nvSpPr>
        <p:spPr/>
        <p:txBody>
          <a:bodyPr/>
          <a:lstStyle/>
          <a:p>
            <a:fld id="{5EEDA49D-2C12-4445-8988-A9D5F93F6E8A}" type="slidenum">
              <a:rPr lang="en-US" smtClean="0"/>
              <a:t>79</a:t>
            </a:fld>
            <a:endParaRPr lang="en-US"/>
          </a:p>
        </p:txBody>
      </p:sp>
    </p:spTree>
    <p:extLst>
      <p:ext uri="{BB962C8B-B14F-4D97-AF65-F5344CB8AC3E}">
        <p14:creationId xmlns:p14="http://schemas.microsoft.com/office/powerpoint/2010/main" val="39157707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Brief History</a:t>
            </a:r>
          </a:p>
        </p:txBody>
      </p:sp>
      <p:sp>
        <p:nvSpPr>
          <p:cNvPr id="3" name="内容占位符 2"/>
          <p:cNvSpPr>
            <a:spLocks noGrp="1"/>
          </p:cNvSpPr>
          <p:nvPr>
            <p:ph idx="1"/>
          </p:nvPr>
        </p:nvSpPr>
        <p:spPr/>
        <p:txBody>
          <a:bodyPr/>
          <a:lstStyle/>
          <a:p>
            <a:endParaRPr lang="en-US"/>
          </a:p>
        </p:txBody>
      </p:sp>
      <p:sp>
        <p:nvSpPr>
          <p:cNvPr id="4" name="灯片编号占位符 3"/>
          <p:cNvSpPr>
            <a:spLocks noGrp="1"/>
          </p:cNvSpPr>
          <p:nvPr>
            <p:ph type="sldNum" sz="quarter" idx="12"/>
          </p:nvPr>
        </p:nvSpPr>
        <p:spPr/>
        <p:txBody>
          <a:bodyPr/>
          <a:lstStyle/>
          <a:p>
            <a:fld id="{5EEDA49D-2C12-4445-8988-A9D5F93F6E8A}" type="slidenum">
              <a:rPr lang="en-US" smtClean="0"/>
              <a:t>8</a:t>
            </a:fld>
            <a:endParaRPr lang="en-US"/>
          </a:p>
        </p:txBody>
      </p:sp>
      <p:pic>
        <p:nvPicPr>
          <p:cNvPr id="5"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826" y="1476191"/>
            <a:ext cx="8216348" cy="39056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63826" y="5407415"/>
            <a:ext cx="8216348" cy="1200329"/>
          </a:xfrm>
          <a:prstGeom prst="rect">
            <a:avLst/>
          </a:prstGeom>
          <a:noFill/>
        </p:spPr>
        <p:txBody>
          <a:bodyPr wrap="square" rtlCol="0">
            <a:spAutoFit/>
          </a:bodyPr>
          <a:lstStyle/>
          <a:p>
            <a:r>
              <a:rPr lang="en-US" dirty="0" smtClean="0"/>
              <a:t>In this visualization, </a:t>
            </a:r>
            <a:r>
              <a:rPr lang="en-US" dirty="0" err="1" smtClean="0"/>
              <a:t>Minard</a:t>
            </a:r>
            <a:r>
              <a:rPr lang="en-US" dirty="0" smtClean="0"/>
              <a:t> visualized:</a:t>
            </a:r>
          </a:p>
          <a:p>
            <a:pPr marL="285750" indent="-285750">
              <a:buFont typeface="Arial" panose="020B0604020202020204" pitchFamily="34" charset="0"/>
              <a:buChar char="•"/>
            </a:pPr>
            <a:r>
              <a:rPr lang="en-US" dirty="0" smtClean="0"/>
              <a:t>Napoleon’s marching and retreat routes</a:t>
            </a:r>
          </a:p>
          <a:p>
            <a:pPr marL="285750" indent="-285750">
              <a:buFont typeface="Arial" panose="020B0604020202020204" pitchFamily="34" charset="0"/>
              <a:buChar char="•"/>
            </a:pPr>
            <a:r>
              <a:rPr lang="en-US" dirty="0" smtClean="0"/>
              <a:t>Army Size</a:t>
            </a:r>
          </a:p>
          <a:p>
            <a:pPr marL="285750" indent="-285750">
              <a:buFont typeface="Arial" panose="020B0604020202020204" pitchFamily="34" charset="0"/>
              <a:buChar char="•"/>
            </a:pPr>
            <a:r>
              <a:rPr lang="en-US" dirty="0" smtClean="0"/>
              <a:t>Temperature during retreat</a:t>
            </a:r>
            <a:endParaRPr lang="en-US" dirty="0"/>
          </a:p>
        </p:txBody>
      </p:sp>
      <p:sp>
        <p:nvSpPr>
          <p:cNvPr id="7" name="矩形 6"/>
          <p:cNvSpPr/>
          <p:nvPr/>
        </p:nvSpPr>
        <p:spPr>
          <a:xfrm>
            <a:off x="5654922" y="5516745"/>
            <a:ext cx="3025252" cy="369332"/>
          </a:xfrm>
          <a:prstGeom prst="rect">
            <a:avLst/>
          </a:prstGeom>
        </p:spPr>
        <p:txBody>
          <a:bodyPr wrap="none">
            <a:spAutoFit/>
          </a:bodyPr>
          <a:lstStyle/>
          <a:p>
            <a:r>
              <a:rPr lang="en-US" altLang="zh-TW" dirty="0">
                <a:ea typeface="新細明體" charset="-120"/>
              </a:rPr>
              <a:t>Charles Joseph </a:t>
            </a:r>
            <a:r>
              <a:rPr lang="en-US" altLang="zh-TW" dirty="0" err="1">
                <a:ea typeface="新細明體" charset="-120"/>
              </a:rPr>
              <a:t>Minard</a:t>
            </a:r>
            <a:r>
              <a:rPr lang="en-US" altLang="zh-TW" dirty="0">
                <a:ea typeface="新細明體" charset="-120"/>
              </a:rPr>
              <a:t> (1861) </a:t>
            </a:r>
            <a:endParaRPr lang="en-US" dirty="0"/>
          </a:p>
        </p:txBody>
      </p:sp>
    </p:spTree>
    <p:extLst>
      <p:ext uri="{BB962C8B-B14F-4D97-AF65-F5344CB8AC3E}">
        <p14:creationId xmlns:p14="http://schemas.microsoft.com/office/powerpoint/2010/main" val="26362959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Toolkits (for Developers)</a:t>
            </a:r>
          </a:p>
        </p:txBody>
      </p:sp>
      <p:sp>
        <p:nvSpPr>
          <p:cNvPr id="3" name="内容占位符 2"/>
          <p:cNvSpPr>
            <a:spLocks noGrp="1"/>
          </p:cNvSpPr>
          <p:nvPr>
            <p:ph idx="1"/>
          </p:nvPr>
        </p:nvSpPr>
        <p:spPr/>
        <p:txBody>
          <a:bodyPr>
            <a:normAutofit lnSpcReduction="10000"/>
          </a:bodyPr>
          <a:lstStyle/>
          <a:p>
            <a:r>
              <a:rPr lang="en-US" dirty="0" smtClean="0"/>
              <a:t>Google Charts</a:t>
            </a:r>
          </a:p>
          <a:p>
            <a:pPr lvl="1"/>
            <a:r>
              <a:rPr lang="en-US" dirty="0"/>
              <a:t>The Google Chart API is a tool that lets people easily create a chart from some data and embed it in a web page. Google creates a PNG image of a chart from data and formatting parameters in an HTTP request.</a:t>
            </a:r>
            <a:endParaRPr lang="en-US" dirty="0" smtClean="0"/>
          </a:p>
          <a:p>
            <a:endParaRPr lang="en-US" dirty="0"/>
          </a:p>
          <a:p>
            <a:r>
              <a:rPr lang="en-US" dirty="0" err="1" smtClean="0"/>
              <a:t>Highcharts</a:t>
            </a:r>
            <a:endParaRPr lang="en-US" dirty="0" smtClean="0"/>
          </a:p>
          <a:p>
            <a:pPr lvl="1"/>
            <a:r>
              <a:rPr lang="en-US" dirty="0" err="1"/>
              <a:t>Highcharts</a:t>
            </a:r>
            <a:r>
              <a:rPr lang="en-US" dirty="0"/>
              <a:t> is a product that was created by the Norway based company, </a:t>
            </a:r>
            <a:r>
              <a:rPr lang="en-US" dirty="0" err="1"/>
              <a:t>Highsoft</a:t>
            </a:r>
            <a:r>
              <a:rPr lang="en-US" dirty="0"/>
              <a:t>. </a:t>
            </a:r>
            <a:r>
              <a:rPr lang="en-US" dirty="0" err="1"/>
              <a:t>Highcharts</a:t>
            </a:r>
            <a:r>
              <a:rPr lang="en-US" dirty="0"/>
              <a:t> was released in 2009, and it is a charting library written in pure JavaScript</a:t>
            </a:r>
            <a:r>
              <a:rPr lang="en-US" dirty="0" smtClean="0"/>
              <a:t>. </a:t>
            </a:r>
            <a:r>
              <a:rPr lang="en-US" dirty="0" err="1"/>
              <a:t>Highcharts</a:t>
            </a:r>
            <a:r>
              <a:rPr lang="en-US" dirty="0"/>
              <a:t> is free for non-commercial and personal </a:t>
            </a:r>
            <a:r>
              <a:rPr lang="en-US" dirty="0" smtClean="0"/>
              <a:t>use.</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80</a:t>
            </a:fld>
            <a:endParaRPr lang="en-US"/>
          </a:p>
        </p:txBody>
      </p:sp>
    </p:spTree>
    <p:extLst>
      <p:ext uri="{BB962C8B-B14F-4D97-AF65-F5344CB8AC3E}">
        <p14:creationId xmlns:p14="http://schemas.microsoft.com/office/powerpoint/2010/main" val="29786422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Toolkits (for Developers)</a:t>
            </a:r>
          </a:p>
        </p:txBody>
      </p:sp>
      <p:sp>
        <p:nvSpPr>
          <p:cNvPr id="3" name="内容占位符 2"/>
          <p:cNvSpPr>
            <a:spLocks noGrp="1"/>
          </p:cNvSpPr>
          <p:nvPr>
            <p:ph idx="1"/>
          </p:nvPr>
        </p:nvSpPr>
        <p:spPr/>
        <p:txBody>
          <a:bodyPr>
            <a:normAutofit fontScale="92500"/>
          </a:bodyPr>
          <a:lstStyle/>
          <a:p>
            <a:r>
              <a:rPr lang="en-US" dirty="0" smtClean="0"/>
              <a:t>Processing</a:t>
            </a:r>
          </a:p>
          <a:p>
            <a:pPr lvl="1"/>
            <a:r>
              <a:rPr lang="en-US" dirty="0"/>
              <a:t>Processing is an open source programming language and integrated development environment (IDE) built for the electronic arts, new media art, and visual design communities with the purpose of teaching the fundamentals of computer programming in a visual context, and to serve as the foundation for electronic sketchbooks</a:t>
            </a:r>
            <a:r>
              <a:rPr lang="en-US" dirty="0" smtClean="0"/>
              <a:t>.</a:t>
            </a:r>
          </a:p>
          <a:p>
            <a:pPr lvl="1"/>
            <a:endParaRPr lang="en-US" dirty="0"/>
          </a:p>
          <a:p>
            <a:r>
              <a:rPr lang="en-US" dirty="0" smtClean="0"/>
              <a:t>R/Python/</a:t>
            </a:r>
            <a:r>
              <a:rPr lang="en-US" dirty="0" err="1" smtClean="0"/>
              <a:t>Matlab</a:t>
            </a:r>
            <a:endParaRPr lang="en-US" dirty="0" smtClean="0"/>
          </a:p>
          <a:p>
            <a:pPr lvl="1"/>
            <a:r>
              <a:rPr lang="en-US" dirty="0" smtClean="0"/>
              <a:t>Packages in R: ggplot2, </a:t>
            </a:r>
            <a:r>
              <a:rPr lang="en-US" dirty="0" err="1" smtClean="0"/>
              <a:t>dygraphs</a:t>
            </a:r>
            <a:r>
              <a:rPr lang="en-US" dirty="0" smtClean="0"/>
              <a:t>, </a:t>
            </a:r>
            <a:r>
              <a:rPr lang="en-US" dirty="0" err="1" smtClean="0"/>
              <a:t>googleVis</a:t>
            </a:r>
            <a:r>
              <a:rPr lang="en-US" dirty="0"/>
              <a:t>, </a:t>
            </a:r>
            <a:r>
              <a:rPr lang="en-US" dirty="0" err="1"/>
              <a:t>choroplethr</a:t>
            </a:r>
            <a:endParaRPr lang="en-US" dirty="0" smtClean="0"/>
          </a:p>
          <a:p>
            <a:pPr lvl="1"/>
            <a:r>
              <a:rPr lang="en-US" dirty="0" smtClean="0"/>
              <a:t>Packages in Python: </a:t>
            </a:r>
            <a:r>
              <a:rPr lang="en-US" dirty="0" err="1" smtClean="0"/>
              <a:t>matplotlib</a:t>
            </a:r>
            <a:r>
              <a:rPr lang="en-US" dirty="0" smtClean="0"/>
              <a:t>, </a:t>
            </a:r>
            <a:r>
              <a:rPr lang="en-US" dirty="0" err="1" smtClean="0"/>
              <a:t>ggplot</a:t>
            </a:r>
            <a:r>
              <a:rPr lang="en-US" dirty="0" smtClean="0"/>
              <a:t>, pandas</a:t>
            </a:r>
          </a:p>
          <a:p>
            <a:pPr lvl="1"/>
            <a:r>
              <a:rPr lang="en-US" dirty="0" err="1" smtClean="0"/>
              <a:t>Matlab</a:t>
            </a:r>
            <a:r>
              <a:rPr lang="en-US" dirty="0" smtClean="0"/>
              <a:t>: Built-in visualization modules</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81</a:t>
            </a:fld>
            <a:endParaRPr lang="en-US"/>
          </a:p>
        </p:txBody>
      </p:sp>
    </p:spTree>
    <p:extLst>
      <p:ext uri="{BB962C8B-B14F-4D97-AF65-F5344CB8AC3E}">
        <p14:creationId xmlns:p14="http://schemas.microsoft.com/office/powerpoint/2010/main" val="2479169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lstStyle/>
          <a:p>
            <a:r>
              <a:rPr lang="en-US" dirty="0"/>
              <a:t>Interface: the menu bar, console, data manager, scheduler and workflow manager</a:t>
            </a:r>
          </a:p>
        </p:txBody>
      </p:sp>
      <p:sp>
        <p:nvSpPr>
          <p:cNvPr id="4" name="灯片编号占位符 3"/>
          <p:cNvSpPr>
            <a:spLocks noGrp="1"/>
          </p:cNvSpPr>
          <p:nvPr>
            <p:ph type="sldNum" sz="quarter" idx="12"/>
          </p:nvPr>
        </p:nvSpPr>
        <p:spPr/>
        <p:txBody>
          <a:bodyPr/>
          <a:lstStyle/>
          <a:p>
            <a:fld id="{5EEDA49D-2C12-4445-8988-A9D5F93F6E8A}" type="slidenum">
              <a:rPr lang="en-US" smtClean="0"/>
              <a:t>82</a:t>
            </a:fld>
            <a:endParaRPr lang="en-US"/>
          </a:p>
        </p:txBody>
      </p:sp>
      <p:pic>
        <p:nvPicPr>
          <p:cNvPr id="13314" name="Picture 2" descr="http://sci2.wiki.cns.iu.edu/download/attachments/1245845/Sci2.png?version=1&amp;modificationDate=1403897349093&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882" y="2700031"/>
            <a:ext cx="6452235" cy="4021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0610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normAutofit/>
          </a:bodyPr>
          <a:lstStyle/>
          <a:p>
            <a:r>
              <a:rPr lang="en-US" sz="2400" dirty="0"/>
              <a:t>Loading the Data in </a:t>
            </a:r>
            <a:r>
              <a:rPr lang="en-US" sz="2400" dirty="0" smtClean="0"/>
              <a:t>Sci2</a:t>
            </a:r>
          </a:p>
          <a:p>
            <a:pPr lvl="1"/>
            <a:r>
              <a:rPr lang="en-US" sz="2000" i="1" dirty="0"/>
              <a:t>'File &gt; Load </a:t>
            </a:r>
            <a:r>
              <a:rPr lang="en-US" sz="2000" i="1" dirty="0" smtClean="0"/>
              <a:t>&gt; …’ </a:t>
            </a:r>
            <a:r>
              <a:rPr lang="en-US" sz="2000" dirty="0" smtClean="0"/>
              <a:t>and data </a:t>
            </a:r>
            <a:r>
              <a:rPr lang="en-US" sz="2000" dirty="0"/>
              <a:t>will appear in the Data Manager</a:t>
            </a:r>
            <a:endParaRPr lang="en-US" sz="2000" i="1" dirty="0" smtClean="0"/>
          </a:p>
          <a:p>
            <a:pPr lvl="1"/>
            <a:endParaRPr lang="en-US" sz="2000" dirty="0"/>
          </a:p>
          <a:p>
            <a:r>
              <a:rPr lang="en-US" sz="2400" dirty="0" smtClean="0"/>
              <a:t>Data preparation</a:t>
            </a:r>
          </a:p>
          <a:p>
            <a:pPr lvl="1"/>
            <a:r>
              <a:rPr lang="en-US" sz="2000" dirty="0"/>
              <a:t>After loading a file, use options in the '</a:t>
            </a:r>
            <a:r>
              <a:rPr lang="en-US" sz="2000" i="1" dirty="0"/>
              <a:t>Data Preparation</a:t>
            </a:r>
            <a:r>
              <a:rPr lang="en-US" sz="2000" dirty="0"/>
              <a:t>' menu to clean the data and create networks or tables which can be used in the preprocessing, analysis, and visualization steps</a:t>
            </a:r>
            <a:r>
              <a:rPr lang="en-US" sz="2000" dirty="0" smtClean="0"/>
              <a:t>.</a:t>
            </a:r>
          </a:p>
          <a:p>
            <a:pPr lvl="1"/>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83</a:t>
            </a:fld>
            <a:endParaRPr lang="en-US"/>
          </a:p>
        </p:txBody>
      </p:sp>
      <p:pic>
        <p:nvPicPr>
          <p:cNvPr id="14338" name="Picture 2" descr="http://sci2.wiki.cns.iu.edu/download/attachments/1245845/Untitled-9.jpg?version=1&amp;modificationDate=1354640099657&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761" y="4330635"/>
            <a:ext cx="3824478" cy="252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6039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normAutofit/>
          </a:bodyPr>
          <a:lstStyle/>
          <a:p>
            <a:r>
              <a:rPr lang="en-US" dirty="0" smtClean="0"/>
              <a:t>Preprocessing</a:t>
            </a:r>
          </a:p>
          <a:p>
            <a:pPr lvl="1"/>
            <a:r>
              <a:rPr lang="en-US" dirty="0"/>
              <a:t>Use preprocessing algorithms to prune or append networks or tables before analyzing and visualizing them.</a:t>
            </a: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84</a:t>
            </a:fld>
            <a:endParaRPr lang="en-US"/>
          </a:p>
        </p:txBody>
      </p:sp>
      <p:pic>
        <p:nvPicPr>
          <p:cNvPr id="15362" name="Picture 2" descr="http://sci2.wiki.cns.iu.edu/download/attachments/1245845/Untitled-10.jpg?version=1&amp;modificationDate=1354652423640&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665" y="3051556"/>
            <a:ext cx="4564669" cy="380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470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normAutofit/>
          </a:bodyPr>
          <a:lstStyle/>
          <a:p>
            <a:r>
              <a:rPr lang="en-US" dirty="0" smtClean="0"/>
              <a:t>Analysis</a:t>
            </a:r>
          </a:p>
          <a:p>
            <a:pPr lvl="1"/>
            <a:r>
              <a:rPr lang="en-US" dirty="0"/>
              <a:t>Once data is loaded, prepared, and processed with whatever features needed, analysis is possible in each of the four domains: temporal, geospatial, topical, or network</a:t>
            </a:r>
            <a:r>
              <a:rPr lang="en-US" dirty="0" smtClean="0"/>
              <a:t>.</a:t>
            </a:r>
          </a:p>
          <a:p>
            <a:pPr lvl="1"/>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85</a:t>
            </a:fld>
            <a:endParaRPr lang="en-US"/>
          </a:p>
        </p:txBody>
      </p:sp>
      <p:pic>
        <p:nvPicPr>
          <p:cNvPr id="16386" name="Picture 2" descr="http://sci2.wiki.cns.iu.edu/download/attachments/1245845/Untitled-11.jpg?version=1&amp;modificationDate=1354652709164&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589" y="3659355"/>
            <a:ext cx="4540821" cy="319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5756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normAutofit/>
          </a:bodyPr>
          <a:lstStyle/>
          <a:p>
            <a:r>
              <a:rPr lang="en-US" dirty="0" smtClean="0"/>
              <a:t>Visualize </a:t>
            </a:r>
            <a:r>
              <a:rPr lang="en-US" dirty="0"/>
              <a:t>the </a:t>
            </a:r>
            <a:r>
              <a:rPr lang="en-US" dirty="0" smtClean="0"/>
              <a:t>Data</a:t>
            </a:r>
          </a:p>
          <a:p>
            <a:pPr lvl="1"/>
            <a:r>
              <a:rPr lang="en-US" dirty="0"/>
              <a:t>Once all previous data steps are complete, the Sci2 Tool can visualize the results</a:t>
            </a:r>
            <a:r>
              <a:rPr lang="en-US" dirty="0" smtClean="0"/>
              <a:t>.</a:t>
            </a:r>
          </a:p>
          <a:p>
            <a:pPr lvl="1"/>
            <a:r>
              <a:rPr lang="en-US" dirty="0" smtClean="0"/>
              <a:t>To use </a:t>
            </a:r>
            <a:r>
              <a:rPr lang="en-US" dirty="0" err="1" smtClean="0"/>
              <a:t>Gephi</a:t>
            </a:r>
            <a:r>
              <a:rPr lang="en-US" dirty="0" smtClean="0"/>
              <a:t>, you should have </a:t>
            </a:r>
            <a:r>
              <a:rPr lang="en-US" dirty="0" err="1" smtClean="0"/>
              <a:t>Gephi</a:t>
            </a:r>
            <a:r>
              <a:rPr lang="en-US" dirty="0" smtClean="0"/>
              <a:t> installed.</a:t>
            </a:r>
          </a:p>
          <a:p>
            <a:pPr marL="0" indent="0">
              <a:buNone/>
            </a:pP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86</a:t>
            </a:fld>
            <a:endParaRPr lang="en-US"/>
          </a:p>
        </p:txBody>
      </p:sp>
      <p:pic>
        <p:nvPicPr>
          <p:cNvPr id="17410" name="Picture 2" descr="http://sci2.wiki.cns.iu.edu/download/attachments/1245845/Untitled-13.jpg?version=1&amp;modificationDate=1354653133044&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025" y="3669918"/>
            <a:ext cx="4163949" cy="3051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94257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normAutofit/>
          </a:bodyPr>
          <a:lstStyle/>
          <a:p>
            <a:r>
              <a:rPr lang="en-US" dirty="0" smtClean="0"/>
              <a:t>On exporting/saving visualizations</a:t>
            </a:r>
          </a:p>
          <a:p>
            <a:pPr lvl="1"/>
            <a:r>
              <a:rPr lang="en-US" dirty="0" smtClean="0"/>
              <a:t>Some visualizations do not have legends. </a:t>
            </a:r>
          </a:p>
          <a:p>
            <a:pPr lvl="2"/>
            <a:r>
              <a:rPr lang="en-US" dirty="0" err="1" smtClean="0"/>
              <a:t>Inkscape</a:t>
            </a:r>
            <a:r>
              <a:rPr lang="en-US" dirty="0" smtClean="0"/>
              <a:t> is a tool which can help creating the legends</a:t>
            </a:r>
          </a:p>
          <a:p>
            <a:pPr lvl="1"/>
            <a:r>
              <a:rPr lang="en-US" dirty="0" smtClean="0"/>
              <a:t>Cannot open PostScript graphs</a:t>
            </a:r>
          </a:p>
          <a:p>
            <a:pPr lvl="2"/>
            <a:r>
              <a:rPr lang="en-US" dirty="0" smtClean="0"/>
              <a:t>Online converter</a:t>
            </a:r>
          </a:p>
          <a:p>
            <a:pPr lvl="2"/>
            <a:r>
              <a:rPr lang="en-US" dirty="0" err="1" smtClean="0"/>
              <a:t>Gsview</a:t>
            </a:r>
            <a:r>
              <a:rPr lang="en-US" dirty="0"/>
              <a:t>: </a:t>
            </a:r>
            <a:r>
              <a:rPr lang="en-US" dirty="0">
                <a:hlinkClick r:id="rId2"/>
              </a:rPr>
              <a:t>http://pages.cs.wisc.edu/~ghost</a:t>
            </a:r>
            <a:r>
              <a:rPr lang="en-US" dirty="0" smtClean="0">
                <a:hlinkClick r:id="rId2"/>
              </a:rPr>
              <a:t>/</a:t>
            </a:r>
            <a:endParaRPr lang="en-US" dirty="0" smtClean="0"/>
          </a:p>
          <a:p>
            <a:pPr lvl="2"/>
            <a:endParaRPr lang="en-US" dirty="0" smtClean="0"/>
          </a:p>
          <a:p>
            <a:r>
              <a:rPr lang="en-US" dirty="0" smtClean="0"/>
              <a:t>User manual and 12 PDF Tutorials </a:t>
            </a:r>
            <a:r>
              <a:rPr lang="en-US" dirty="0"/>
              <a:t>on </a:t>
            </a:r>
            <a:r>
              <a:rPr lang="en-US" dirty="0" smtClean="0"/>
              <a:t>Sci2 Tool can be found online</a:t>
            </a:r>
          </a:p>
          <a:p>
            <a:pPr lvl="1"/>
            <a:r>
              <a:rPr lang="en-US" dirty="0" smtClean="0">
                <a:hlinkClick r:id="rId3"/>
              </a:rPr>
              <a:t>https</a:t>
            </a:r>
            <a:r>
              <a:rPr lang="en-US" dirty="0">
                <a:hlinkClick r:id="rId3"/>
              </a:rPr>
              <a:t>://</a:t>
            </a:r>
            <a:r>
              <a:rPr lang="en-US" dirty="0" smtClean="0">
                <a:hlinkClick r:id="rId3"/>
              </a:rPr>
              <a:t>sci2.cns.iu.edu/user/documentation.php</a:t>
            </a:r>
            <a:r>
              <a:rPr lang="en-US" dirty="0" smtClean="0"/>
              <a:t> </a:t>
            </a:r>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87</a:t>
            </a:fld>
            <a:endParaRPr lang="en-US"/>
          </a:p>
        </p:txBody>
      </p:sp>
    </p:spTree>
    <p:extLst>
      <p:ext uri="{BB962C8B-B14F-4D97-AF65-F5344CB8AC3E}">
        <p14:creationId xmlns:p14="http://schemas.microsoft.com/office/powerpoint/2010/main" val="23638871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a:t>
            </a:r>
            <a:r>
              <a:rPr lang="en-US" sz="3600" b="1" dirty="0" smtClean="0">
                <a:latin typeface="Segoe UI" panose="020B0502040204020203" pitchFamily="34" charset="0"/>
                <a:cs typeface="Segoe UI" panose="020B0502040204020203" pitchFamily="34" charset="0"/>
              </a:rPr>
              <a:t>Tableau Desktop</a:t>
            </a:r>
            <a:endParaRPr lang="en-US" sz="3600" dirty="0"/>
          </a:p>
        </p:txBody>
      </p:sp>
      <p:sp>
        <p:nvSpPr>
          <p:cNvPr id="3" name="内容占位符 2"/>
          <p:cNvSpPr>
            <a:spLocks noGrp="1"/>
          </p:cNvSpPr>
          <p:nvPr>
            <p:ph idx="1"/>
          </p:nvPr>
        </p:nvSpPr>
        <p:spPr/>
        <p:txBody>
          <a:bodyPr/>
          <a:lstStyle/>
          <a:p>
            <a:r>
              <a:rPr lang="en-US" dirty="0" smtClean="0"/>
              <a:t>Connect to Data</a:t>
            </a:r>
          </a:p>
          <a:p>
            <a:pPr lvl="1"/>
            <a:r>
              <a:rPr lang="en-US" dirty="0"/>
              <a:t>The first thing to do when you start Tableau is to connect to your data. </a:t>
            </a:r>
          </a:p>
        </p:txBody>
      </p:sp>
      <p:sp>
        <p:nvSpPr>
          <p:cNvPr id="4" name="灯片编号占位符 3"/>
          <p:cNvSpPr>
            <a:spLocks noGrp="1"/>
          </p:cNvSpPr>
          <p:nvPr>
            <p:ph type="sldNum" sz="quarter" idx="12"/>
          </p:nvPr>
        </p:nvSpPr>
        <p:spPr/>
        <p:txBody>
          <a:bodyPr/>
          <a:lstStyle/>
          <a:p>
            <a:fld id="{5EEDA49D-2C12-4445-8988-A9D5F93F6E8A}" type="slidenum">
              <a:rPr lang="en-US" smtClean="0"/>
              <a:t>88</a:t>
            </a:fld>
            <a:endParaRPr lang="en-US"/>
          </a:p>
        </p:txBody>
      </p:sp>
      <p:pic>
        <p:nvPicPr>
          <p:cNvPr id="5" name="图片 4"/>
          <p:cNvPicPr>
            <a:picLocks noChangeAspect="1"/>
          </p:cNvPicPr>
          <p:nvPr/>
        </p:nvPicPr>
        <p:blipFill>
          <a:blip r:embed="rId2"/>
          <a:stretch>
            <a:fillRect/>
          </a:stretch>
        </p:blipFill>
        <p:spPr>
          <a:xfrm>
            <a:off x="590046" y="2995544"/>
            <a:ext cx="7963907" cy="3725932"/>
          </a:xfrm>
          <a:prstGeom prst="rect">
            <a:avLst/>
          </a:prstGeom>
        </p:spPr>
      </p:pic>
    </p:spTree>
    <p:extLst>
      <p:ext uri="{BB962C8B-B14F-4D97-AF65-F5344CB8AC3E}">
        <p14:creationId xmlns:p14="http://schemas.microsoft.com/office/powerpoint/2010/main" val="174675784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a:t>
            </a:r>
            <a:r>
              <a:rPr lang="en-US" sz="3600" b="1" dirty="0" smtClean="0">
                <a:latin typeface="Segoe UI" panose="020B0502040204020203" pitchFamily="34" charset="0"/>
                <a:cs typeface="Segoe UI" panose="020B0502040204020203" pitchFamily="34" charset="0"/>
              </a:rPr>
              <a:t>Tableau Desktop</a:t>
            </a:r>
            <a:endParaRPr lang="en-US" sz="3600" dirty="0"/>
          </a:p>
        </p:txBody>
      </p:sp>
      <p:sp>
        <p:nvSpPr>
          <p:cNvPr id="3" name="内容占位符 2"/>
          <p:cNvSpPr>
            <a:spLocks noGrp="1"/>
          </p:cNvSpPr>
          <p:nvPr>
            <p:ph idx="1"/>
          </p:nvPr>
        </p:nvSpPr>
        <p:spPr/>
        <p:txBody>
          <a:bodyPr/>
          <a:lstStyle/>
          <a:p>
            <a:r>
              <a:rPr lang="en-US" dirty="0" smtClean="0"/>
              <a:t>Connect to Data</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89</a:t>
            </a:fld>
            <a:endParaRPr lang="en-US"/>
          </a:p>
        </p:txBody>
      </p:sp>
      <p:pic>
        <p:nvPicPr>
          <p:cNvPr id="6" name="图片 5"/>
          <p:cNvPicPr>
            <a:picLocks noChangeAspect="1"/>
          </p:cNvPicPr>
          <p:nvPr/>
        </p:nvPicPr>
        <p:blipFill>
          <a:blip r:embed="rId2"/>
          <a:stretch>
            <a:fillRect/>
          </a:stretch>
        </p:blipFill>
        <p:spPr>
          <a:xfrm>
            <a:off x="864290" y="2407858"/>
            <a:ext cx="7415420" cy="4313618"/>
          </a:xfrm>
          <a:prstGeom prst="rect">
            <a:avLst/>
          </a:prstGeom>
        </p:spPr>
      </p:pic>
    </p:spTree>
    <p:extLst>
      <p:ext uri="{BB962C8B-B14F-4D97-AF65-F5344CB8AC3E}">
        <p14:creationId xmlns:p14="http://schemas.microsoft.com/office/powerpoint/2010/main" val="2281153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Brief History</a:t>
            </a:r>
          </a:p>
        </p:txBody>
      </p:sp>
      <p:sp>
        <p:nvSpPr>
          <p:cNvPr id="3" name="内容占位符 2"/>
          <p:cNvSpPr>
            <a:spLocks noGrp="1"/>
          </p:cNvSpPr>
          <p:nvPr>
            <p:ph idx="1"/>
          </p:nvPr>
        </p:nvSpPr>
        <p:spPr/>
        <p:txBody>
          <a:bodyPr>
            <a:normAutofit fontScale="92500" lnSpcReduction="10000"/>
          </a:bodyPr>
          <a:lstStyle/>
          <a:p>
            <a:r>
              <a:rPr lang="en-US" dirty="0" smtClean="0"/>
              <a:t>Modern Visualization</a:t>
            </a:r>
          </a:p>
          <a:p>
            <a:pPr lvl="1"/>
            <a:r>
              <a:rPr lang="en-US" dirty="0" smtClean="0"/>
              <a:t>1985: </a:t>
            </a:r>
            <a:r>
              <a:rPr lang="en-US" dirty="0"/>
              <a:t>NSF Workshop on Scientific </a:t>
            </a:r>
            <a:r>
              <a:rPr lang="en-US" dirty="0" smtClean="0"/>
              <a:t>Visualization</a:t>
            </a:r>
          </a:p>
          <a:p>
            <a:pPr lvl="1"/>
            <a:r>
              <a:rPr lang="en-US" dirty="0"/>
              <a:t>1987: </a:t>
            </a:r>
            <a:r>
              <a:rPr lang="en-US" dirty="0" smtClean="0"/>
              <a:t>Special </a:t>
            </a:r>
            <a:r>
              <a:rPr lang="en-US" dirty="0"/>
              <a:t>issue of Computer Graphics on Visualization in Scientific </a:t>
            </a:r>
            <a:r>
              <a:rPr lang="en-US" dirty="0" smtClean="0"/>
              <a:t>Computing</a:t>
            </a:r>
          </a:p>
          <a:p>
            <a:pPr lvl="1"/>
            <a:r>
              <a:rPr lang="en-US" dirty="0" smtClean="0"/>
              <a:t>1990: IEEE 1</a:t>
            </a:r>
            <a:r>
              <a:rPr lang="en-US" baseline="30000" dirty="0" smtClean="0"/>
              <a:t>st</a:t>
            </a:r>
            <a:r>
              <a:rPr lang="en-US" dirty="0" smtClean="0"/>
              <a:t> visualization conference</a:t>
            </a:r>
          </a:p>
          <a:p>
            <a:pPr lvl="1"/>
            <a:r>
              <a:rPr lang="en-US" dirty="0" smtClean="0"/>
              <a:t>2000s: Public media started to integrate infographics into TV news, newspaper/ magazine publication</a:t>
            </a:r>
          </a:p>
          <a:p>
            <a:pPr lvl="1"/>
            <a:r>
              <a:rPr lang="en-US" dirty="0" smtClean="0"/>
              <a:t>2004: </a:t>
            </a:r>
            <a:r>
              <a:rPr lang="en-US" dirty="0"/>
              <a:t>Pak Chung Wong and J. Thomas (2004</a:t>
            </a:r>
            <a:r>
              <a:rPr lang="en-US" dirty="0" smtClean="0"/>
              <a:t>). ”Visual Analytics”. </a:t>
            </a:r>
            <a:r>
              <a:rPr lang="en-US" dirty="0"/>
              <a:t>in: </a:t>
            </a:r>
            <a:r>
              <a:rPr lang="en-US" i="1" dirty="0"/>
              <a:t>IEEE Computer Graphics and </a:t>
            </a:r>
            <a:r>
              <a:rPr lang="en-US" i="1" dirty="0" smtClean="0"/>
              <a:t>Applications,</a:t>
            </a:r>
            <a:r>
              <a:rPr lang="en-US" dirty="0"/>
              <a:t> Volume 24, Issue 5, Sept.-Oct. 2004 Page(s): 20–21</a:t>
            </a:r>
            <a:r>
              <a:rPr lang="en-US" dirty="0" smtClean="0"/>
              <a:t>.</a:t>
            </a:r>
          </a:p>
          <a:p>
            <a:pPr lvl="1"/>
            <a:r>
              <a:rPr lang="en-US" dirty="0" smtClean="0"/>
              <a:t>Visualizations become popular on social networks</a:t>
            </a:r>
          </a:p>
          <a:p>
            <a:pPr lvl="1"/>
            <a:r>
              <a:rPr lang="en-US" dirty="0" smtClean="0"/>
              <a:t>Techniques such as HTML5, CSS3 enabled interactive visualizations on mobile devices</a:t>
            </a: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9</a:t>
            </a:fld>
            <a:endParaRPr lang="en-US"/>
          </a:p>
        </p:txBody>
      </p:sp>
    </p:spTree>
    <p:extLst>
      <p:ext uri="{BB962C8B-B14F-4D97-AF65-F5344CB8AC3E}">
        <p14:creationId xmlns:p14="http://schemas.microsoft.com/office/powerpoint/2010/main" val="33058101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a:t>
            </a:r>
            <a:r>
              <a:rPr lang="en-US" sz="3600" b="1" dirty="0" smtClean="0">
                <a:latin typeface="Segoe UI" panose="020B0502040204020203" pitchFamily="34" charset="0"/>
                <a:cs typeface="Segoe UI" panose="020B0502040204020203" pitchFamily="34" charset="0"/>
              </a:rPr>
              <a:t>Tableau Desktop</a:t>
            </a:r>
            <a:endParaRPr lang="en-US" sz="3600" dirty="0"/>
          </a:p>
        </p:txBody>
      </p:sp>
      <p:sp>
        <p:nvSpPr>
          <p:cNvPr id="3" name="内容占位符 2"/>
          <p:cNvSpPr>
            <a:spLocks noGrp="1"/>
          </p:cNvSpPr>
          <p:nvPr>
            <p:ph idx="1"/>
          </p:nvPr>
        </p:nvSpPr>
        <p:spPr/>
        <p:txBody>
          <a:bodyPr/>
          <a:lstStyle/>
          <a:p>
            <a:r>
              <a:rPr lang="en-US" dirty="0" smtClean="0"/>
              <a:t>Build a View</a:t>
            </a:r>
          </a:p>
          <a:p>
            <a:pPr lvl="1"/>
            <a:r>
              <a:rPr lang="en-US" dirty="0"/>
              <a:t>After you connect to a data source, fields are displayed in the Data pane on the left side of the workbook as dimensions and measures. </a:t>
            </a:r>
          </a:p>
        </p:txBody>
      </p:sp>
      <p:sp>
        <p:nvSpPr>
          <p:cNvPr id="4" name="灯片编号占位符 3"/>
          <p:cNvSpPr>
            <a:spLocks noGrp="1"/>
          </p:cNvSpPr>
          <p:nvPr>
            <p:ph type="sldNum" sz="quarter" idx="12"/>
          </p:nvPr>
        </p:nvSpPr>
        <p:spPr/>
        <p:txBody>
          <a:bodyPr/>
          <a:lstStyle/>
          <a:p>
            <a:fld id="{5EEDA49D-2C12-4445-8988-A9D5F93F6E8A}" type="slidenum">
              <a:rPr lang="en-US" smtClean="0"/>
              <a:t>90</a:t>
            </a:fld>
            <a:endParaRPr lang="en-US"/>
          </a:p>
        </p:txBody>
      </p:sp>
      <p:pic>
        <p:nvPicPr>
          <p:cNvPr id="5" name="图片 4"/>
          <p:cNvPicPr>
            <a:picLocks noChangeAspect="1"/>
          </p:cNvPicPr>
          <p:nvPr/>
        </p:nvPicPr>
        <p:blipFill>
          <a:blip r:embed="rId2"/>
          <a:stretch>
            <a:fillRect/>
          </a:stretch>
        </p:blipFill>
        <p:spPr>
          <a:xfrm>
            <a:off x="339441" y="3429000"/>
            <a:ext cx="8465118" cy="3156881"/>
          </a:xfrm>
          <a:prstGeom prst="rect">
            <a:avLst/>
          </a:prstGeom>
        </p:spPr>
      </p:pic>
    </p:spTree>
    <p:extLst>
      <p:ext uri="{BB962C8B-B14F-4D97-AF65-F5344CB8AC3E}">
        <p14:creationId xmlns:p14="http://schemas.microsoft.com/office/powerpoint/2010/main" val="22707615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a:t>
            </a:r>
            <a:r>
              <a:rPr lang="en-US" sz="3600" b="1" dirty="0" smtClean="0">
                <a:latin typeface="Segoe UI" panose="020B0502040204020203" pitchFamily="34" charset="0"/>
                <a:cs typeface="Segoe UI" panose="020B0502040204020203" pitchFamily="34" charset="0"/>
              </a:rPr>
              <a:t>Tableau Desktop</a:t>
            </a:r>
            <a:endParaRPr lang="en-US" sz="3600" dirty="0"/>
          </a:p>
        </p:txBody>
      </p:sp>
      <p:sp>
        <p:nvSpPr>
          <p:cNvPr id="3" name="内容占位符 2"/>
          <p:cNvSpPr>
            <a:spLocks noGrp="1"/>
          </p:cNvSpPr>
          <p:nvPr>
            <p:ph idx="1"/>
          </p:nvPr>
        </p:nvSpPr>
        <p:spPr/>
        <p:txBody>
          <a:bodyPr/>
          <a:lstStyle/>
          <a:p>
            <a:r>
              <a:rPr lang="en-US" dirty="0" smtClean="0"/>
              <a:t>Build a View</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91</a:t>
            </a:fld>
            <a:endParaRPr lang="en-US"/>
          </a:p>
        </p:txBody>
      </p:sp>
      <p:pic>
        <p:nvPicPr>
          <p:cNvPr id="6" name="图片 5"/>
          <p:cNvPicPr>
            <a:picLocks noChangeAspect="1"/>
          </p:cNvPicPr>
          <p:nvPr/>
        </p:nvPicPr>
        <p:blipFill rotWithShape="1">
          <a:blip r:embed="rId2"/>
          <a:srcRect t="547" b="1"/>
          <a:stretch/>
        </p:blipFill>
        <p:spPr>
          <a:xfrm>
            <a:off x="366625" y="2623930"/>
            <a:ext cx="8410749" cy="2769981"/>
          </a:xfrm>
          <a:prstGeom prst="rect">
            <a:avLst/>
          </a:prstGeom>
        </p:spPr>
      </p:pic>
    </p:spTree>
    <p:extLst>
      <p:ext uri="{BB962C8B-B14F-4D97-AF65-F5344CB8AC3E}">
        <p14:creationId xmlns:p14="http://schemas.microsoft.com/office/powerpoint/2010/main" val="28393497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a:t>
            </a:r>
            <a:r>
              <a:rPr lang="en-US" sz="3600" b="1" dirty="0" smtClean="0">
                <a:latin typeface="Segoe UI" panose="020B0502040204020203" pitchFamily="34" charset="0"/>
                <a:cs typeface="Segoe UI" panose="020B0502040204020203" pitchFamily="34" charset="0"/>
              </a:rPr>
              <a:t>Tableau Desktop</a:t>
            </a:r>
            <a:endParaRPr lang="en-US" sz="3600" dirty="0"/>
          </a:p>
        </p:txBody>
      </p:sp>
      <p:sp>
        <p:nvSpPr>
          <p:cNvPr id="3" name="内容占位符 2"/>
          <p:cNvSpPr>
            <a:spLocks noGrp="1"/>
          </p:cNvSpPr>
          <p:nvPr>
            <p:ph idx="1"/>
          </p:nvPr>
        </p:nvSpPr>
        <p:spPr/>
        <p:txBody>
          <a:bodyPr/>
          <a:lstStyle/>
          <a:p>
            <a:r>
              <a:rPr lang="en-US" dirty="0" smtClean="0"/>
              <a:t>Build a View</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92</a:t>
            </a:fld>
            <a:endParaRPr lang="en-US"/>
          </a:p>
        </p:txBody>
      </p:sp>
      <p:pic>
        <p:nvPicPr>
          <p:cNvPr id="5" name="图片 4"/>
          <p:cNvPicPr>
            <a:picLocks noChangeAspect="1"/>
          </p:cNvPicPr>
          <p:nvPr/>
        </p:nvPicPr>
        <p:blipFill>
          <a:blip r:embed="rId2"/>
          <a:stretch>
            <a:fillRect/>
          </a:stretch>
        </p:blipFill>
        <p:spPr>
          <a:xfrm>
            <a:off x="244105" y="2506524"/>
            <a:ext cx="8655790" cy="2807598"/>
          </a:xfrm>
          <a:prstGeom prst="rect">
            <a:avLst/>
          </a:prstGeom>
        </p:spPr>
      </p:pic>
    </p:spTree>
    <p:extLst>
      <p:ext uri="{BB962C8B-B14F-4D97-AF65-F5344CB8AC3E}">
        <p14:creationId xmlns:p14="http://schemas.microsoft.com/office/powerpoint/2010/main" val="11568730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a:t>
            </a:r>
            <a:r>
              <a:rPr lang="en-US" sz="3600" b="1" dirty="0" smtClean="0">
                <a:latin typeface="Segoe UI" panose="020B0502040204020203" pitchFamily="34" charset="0"/>
                <a:cs typeface="Segoe UI" panose="020B0502040204020203" pitchFamily="34" charset="0"/>
              </a:rPr>
              <a:t>Tableau Desktop</a:t>
            </a:r>
            <a:endParaRPr lang="en-US" sz="3600" dirty="0"/>
          </a:p>
        </p:txBody>
      </p:sp>
      <p:sp>
        <p:nvSpPr>
          <p:cNvPr id="3" name="内容占位符 2"/>
          <p:cNvSpPr>
            <a:spLocks noGrp="1"/>
          </p:cNvSpPr>
          <p:nvPr>
            <p:ph idx="1"/>
          </p:nvPr>
        </p:nvSpPr>
        <p:spPr/>
        <p:txBody>
          <a:bodyPr/>
          <a:lstStyle/>
          <a:p>
            <a:r>
              <a:rPr lang="en-US" dirty="0" smtClean="0"/>
              <a:t>Create a Story</a:t>
            </a:r>
          </a:p>
          <a:p>
            <a:pPr lvl="1"/>
            <a:r>
              <a:rPr lang="en-US" dirty="0"/>
              <a:t>After you create a view, you can present it in a </a:t>
            </a:r>
            <a:r>
              <a:rPr lang="en-US" dirty="0" smtClean="0"/>
              <a:t>story and  </a:t>
            </a:r>
            <a:r>
              <a:rPr lang="en-US" dirty="0"/>
              <a:t>show how facts are connected, provide context, and demonstrate how decisions relate to outcomes.</a:t>
            </a:r>
          </a:p>
        </p:txBody>
      </p:sp>
      <p:sp>
        <p:nvSpPr>
          <p:cNvPr id="4" name="灯片编号占位符 3"/>
          <p:cNvSpPr>
            <a:spLocks noGrp="1"/>
          </p:cNvSpPr>
          <p:nvPr>
            <p:ph type="sldNum" sz="quarter" idx="12"/>
          </p:nvPr>
        </p:nvSpPr>
        <p:spPr/>
        <p:txBody>
          <a:bodyPr/>
          <a:lstStyle/>
          <a:p>
            <a:fld id="{5EEDA49D-2C12-4445-8988-A9D5F93F6E8A}" type="slidenum">
              <a:rPr lang="en-US" smtClean="0"/>
              <a:t>93</a:t>
            </a:fld>
            <a:endParaRPr lang="en-US"/>
          </a:p>
        </p:txBody>
      </p:sp>
      <p:pic>
        <p:nvPicPr>
          <p:cNvPr id="6" name="图片 5"/>
          <p:cNvPicPr>
            <a:picLocks noChangeAspect="1"/>
          </p:cNvPicPr>
          <p:nvPr/>
        </p:nvPicPr>
        <p:blipFill>
          <a:blip r:embed="rId2"/>
          <a:stretch>
            <a:fillRect/>
          </a:stretch>
        </p:blipFill>
        <p:spPr>
          <a:xfrm>
            <a:off x="508345" y="3429000"/>
            <a:ext cx="8127310" cy="3261479"/>
          </a:xfrm>
          <a:prstGeom prst="rect">
            <a:avLst/>
          </a:prstGeom>
        </p:spPr>
      </p:pic>
    </p:spTree>
    <p:extLst>
      <p:ext uri="{BB962C8B-B14F-4D97-AF65-F5344CB8AC3E}">
        <p14:creationId xmlns:p14="http://schemas.microsoft.com/office/powerpoint/2010/main" val="121727117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a:t>
            </a:r>
            <a:r>
              <a:rPr lang="en-US" sz="3600" b="1" dirty="0" smtClean="0">
                <a:latin typeface="Segoe UI" panose="020B0502040204020203" pitchFamily="34" charset="0"/>
                <a:cs typeface="Segoe UI" panose="020B0502040204020203" pitchFamily="34" charset="0"/>
              </a:rPr>
              <a:t>Tableau Desktop</a:t>
            </a:r>
            <a:endParaRPr lang="en-US" sz="3600" dirty="0"/>
          </a:p>
        </p:txBody>
      </p:sp>
      <p:sp>
        <p:nvSpPr>
          <p:cNvPr id="3" name="内容占位符 2"/>
          <p:cNvSpPr>
            <a:spLocks noGrp="1"/>
          </p:cNvSpPr>
          <p:nvPr>
            <p:ph idx="1"/>
          </p:nvPr>
        </p:nvSpPr>
        <p:spPr/>
        <p:txBody>
          <a:bodyPr/>
          <a:lstStyle/>
          <a:p>
            <a:r>
              <a:rPr lang="en-US" dirty="0" smtClean="0"/>
              <a:t>Create a Story</a:t>
            </a:r>
          </a:p>
        </p:txBody>
      </p:sp>
      <p:sp>
        <p:nvSpPr>
          <p:cNvPr id="4" name="灯片编号占位符 3"/>
          <p:cNvSpPr>
            <a:spLocks noGrp="1"/>
          </p:cNvSpPr>
          <p:nvPr>
            <p:ph type="sldNum" sz="quarter" idx="12"/>
          </p:nvPr>
        </p:nvSpPr>
        <p:spPr/>
        <p:txBody>
          <a:bodyPr/>
          <a:lstStyle/>
          <a:p>
            <a:fld id="{5EEDA49D-2C12-4445-8988-A9D5F93F6E8A}" type="slidenum">
              <a:rPr lang="en-US" smtClean="0"/>
              <a:t>94</a:t>
            </a:fld>
            <a:endParaRPr lang="en-US"/>
          </a:p>
        </p:txBody>
      </p:sp>
      <p:pic>
        <p:nvPicPr>
          <p:cNvPr id="5" name="图片 4"/>
          <p:cNvPicPr>
            <a:picLocks noChangeAspect="1"/>
          </p:cNvPicPr>
          <p:nvPr/>
        </p:nvPicPr>
        <p:blipFill>
          <a:blip r:embed="rId2"/>
          <a:stretch>
            <a:fillRect/>
          </a:stretch>
        </p:blipFill>
        <p:spPr>
          <a:xfrm>
            <a:off x="508123" y="2409411"/>
            <a:ext cx="8127753" cy="3767552"/>
          </a:xfrm>
          <a:prstGeom prst="rect">
            <a:avLst/>
          </a:prstGeom>
        </p:spPr>
      </p:pic>
    </p:spTree>
    <p:extLst>
      <p:ext uri="{BB962C8B-B14F-4D97-AF65-F5344CB8AC3E}">
        <p14:creationId xmlns:p14="http://schemas.microsoft.com/office/powerpoint/2010/main" val="377037392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Tableau Resources</a:t>
            </a:r>
          </a:p>
        </p:txBody>
      </p:sp>
      <p:sp>
        <p:nvSpPr>
          <p:cNvPr id="3" name="内容占位符 2"/>
          <p:cNvSpPr>
            <a:spLocks noGrp="1"/>
          </p:cNvSpPr>
          <p:nvPr>
            <p:ph idx="1"/>
          </p:nvPr>
        </p:nvSpPr>
        <p:spPr/>
        <p:txBody>
          <a:bodyPr/>
          <a:lstStyle/>
          <a:p>
            <a:r>
              <a:rPr lang="en-US" dirty="0" smtClean="0"/>
              <a:t>Tableau student </a:t>
            </a:r>
            <a:r>
              <a:rPr lang="en-US" dirty="0"/>
              <a:t>(free): </a:t>
            </a:r>
            <a:r>
              <a:rPr lang="en-US" dirty="0">
                <a:hlinkClick r:id="rId2"/>
              </a:rPr>
              <a:t>http://</a:t>
            </a:r>
            <a:r>
              <a:rPr lang="en-US" dirty="0" smtClean="0">
                <a:hlinkClick r:id="rId2"/>
              </a:rPr>
              <a:t>www.tableau.com/academic/students</a:t>
            </a:r>
            <a:endParaRPr lang="en-US" dirty="0" smtClean="0"/>
          </a:p>
          <a:p>
            <a:pPr lvl="1"/>
            <a:endParaRPr lang="en-US" dirty="0" smtClean="0"/>
          </a:p>
          <a:p>
            <a:r>
              <a:rPr lang="en-US" dirty="0" smtClean="0"/>
              <a:t>Online training: </a:t>
            </a:r>
            <a:r>
              <a:rPr lang="en-US" dirty="0" smtClean="0">
                <a:hlinkClick r:id="rId3"/>
              </a:rPr>
              <a:t>http</a:t>
            </a:r>
            <a:r>
              <a:rPr lang="en-US" dirty="0">
                <a:hlinkClick r:id="rId3"/>
              </a:rPr>
              <a:t>://</a:t>
            </a:r>
            <a:r>
              <a:rPr lang="en-US" dirty="0" smtClean="0">
                <a:hlinkClick r:id="rId3"/>
              </a:rPr>
              <a:t>www.tableau.com/learn/training</a:t>
            </a:r>
            <a:endParaRPr lang="en-US" dirty="0" smtClean="0"/>
          </a:p>
          <a:p>
            <a:pPr lvl="1"/>
            <a:endParaRPr lang="en-US" dirty="0" smtClean="0"/>
          </a:p>
          <a:p>
            <a:r>
              <a:rPr lang="en-US" dirty="0" smtClean="0"/>
              <a:t>Quick start guide: </a:t>
            </a:r>
            <a:r>
              <a:rPr lang="en-US" dirty="0" smtClean="0">
                <a:hlinkClick r:id="rId4"/>
              </a:rPr>
              <a:t>http</a:t>
            </a:r>
            <a:r>
              <a:rPr lang="en-US" dirty="0">
                <a:hlinkClick r:id="rId4"/>
              </a:rPr>
              <a:t>://</a:t>
            </a:r>
            <a:r>
              <a:rPr lang="en-US" dirty="0" smtClean="0">
                <a:hlinkClick r:id="rId4"/>
              </a:rPr>
              <a:t>www.tableau.com/support/manuals/quickstart</a:t>
            </a:r>
            <a:endParaRPr lang="en-US" dirty="0" smtClean="0"/>
          </a:p>
          <a:p>
            <a:endParaRPr lang="en-US" dirty="0" smtClean="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95</a:t>
            </a:fld>
            <a:endParaRPr lang="en-US"/>
          </a:p>
        </p:txBody>
      </p:sp>
    </p:spTree>
    <p:extLst>
      <p:ext uri="{BB962C8B-B14F-4D97-AF65-F5344CB8AC3E}">
        <p14:creationId xmlns:p14="http://schemas.microsoft.com/office/powerpoint/2010/main" val="38881761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D3.js resources</a:t>
            </a:r>
          </a:p>
        </p:txBody>
      </p:sp>
      <p:sp>
        <p:nvSpPr>
          <p:cNvPr id="3" name="内容占位符 2"/>
          <p:cNvSpPr>
            <a:spLocks noGrp="1"/>
          </p:cNvSpPr>
          <p:nvPr>
            <p:ph idx="1"/>
          </p:nvPr>
        </p:nvSpPr>
        <p:spPr/>
        <p:txBody>
          <a:bodyPr/>
          <a:lstStyle/>
          <a:p>
            <a:r>
              <a:rPr lang="en-US" dirty="0" smtClean="0"/>
              <a:t>Tutorials:</a:t>
            </a:r>
          </a:p>
          <a:p>
            <a:pPr lvl="1"/>
            <a:r>
              <a:rPr lang="en-US" dirty="0">
                <a:hlinkClick r:id="rId2"/>
              </a:rPr>
              <a:t>http://</a:t>
            </a:r>
            <a:r>
              <a:rPr lang="en-US" dirty="0" smtClean="0">
                <a:hlinkClick r:id="rId2"/>
              </a:rPr>
              <a:t>alignedleft.com/tutorials/d3</a:t>
            </a:r>
            <a:endParaRPr lang="en-US" dirty="0" smtClean="0"/>
          </a:p>
          <a:p>
            <a:pPr lvl="1"/>
            <a:r>
              <a:rPr lang="en-US" dirty="0">
                <a:hlinkClick r:id="rId3"/>
              </a:rPr>
              <a:t>https://</a:t>
            </a:r>
            <a:r>
              <a:rPr lang="en-US" dirty="0" smtClean="0">
                <a:hlinkClick r:id="rId3"/>
              </a:rPr>
              <a:t>www.dashingd3js.com/table-of-contents</a:t>
            </a:r>
            <a:endParaRPr lang="en-US" dirty="0" smtClean="0"/>
          </a:p>
          <a:p>
            <a:pPr lvl="1"/>
            <a:r>
              <a:rPr lang="en-US" dirty="0">
                <a:hlinkClick r:id="rId4"/>
              </a:rPr>
              <a:t>https://</a:t>
            </a:r>
            <a:r>
              <a:rPr lang="en-US" dirty="0" smtClean="0">
                <a:hlinkClick r:id="rId4"/>
              </a:rPr>
              <a:t>www.youtube.com/playlist?list=PL6il2r9i3BqH9PmbOf5wA5E1wOG3FT22p</a:t>
            </a:r>
            <a:endParaRPr lang="en-US" dirty="0" smtClean="0"/>
          </a:p>
          <a:p>
            <a:r>
              <a:rPr lang="en-US" dirty="0" smtClean="0"/>
              <a:t>Templates and demos:</a:t>
            </a:r>
          </a:p>
          <a:p>
            <a:pPr lvl="1"/>
            <a:r>
              <a:rPr lang="en-US" dirty="0">
                <a:hlinkClick r:id="rId5"/>
              </a:rPr>
              <a:t>http://</a:t>
            </a:r>
            <a:r>
              <a:rPr lang="en-US" dirty="0" smtClean="0">
                <a:hlinkClick r:id="rId5"/>
              </a:rPr>
              <a:t>techslides.com/over-1000-d3-js-examples-and-demos</a:t>
            </a:r>
            <a:endParaRPr lang="en-US" dirty="0" smtClean="0"/>
          </a:p>
          <a:p>
            <a:pPr lvl="1"/>
            <a:r>
              <a:rPr lang="en-US" dirty="0">
                <a:hlinkClick r:id="rId6"/>
              </a:rPr>
              <a:t>http://</a:t>
            </a:r>
            <a:r>
              <a:rPr lang="en-US" dirty="0" smtClean="0">
                <a:hlinkClick r:id="rId6"/>
              </a:rPr>
              <a:t>techslides.com/over-2000-d3-js-examples-and-demos</a:t>
            </a:r>
            <a:endParaRPr lang="en-US" dirty="0" smtClean="0"/>
          </a:p>
          <a:p>
            <a:pPr lvl="1"/>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96</a:t>
            </a:fld>
            <a:endParaRPr lang="en-US"/>
          </a:p>
        </p:txBody>
      </p:sp>
    </p:spTree>
    <p:extLst>
      <p:ext uri="{BB962C8B-B14F-4D97-AF65-F5344CB8AC3E}">
        <p14:creationId xmlns:p14="http://schemas.microsoft.com/office/powerpoint/2010/main" val="4382422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97</a:t>
            </a:fld>
            <a:endParaRPr lang="en-US"/>
          </a:p>
        </p:txBody>
      </p:sp>
      <p:sp>
        <p:nvSpPr>
          <p:cNvPr id="5" name="文本框 4"/>
          <p:cNvSpPr txBox="1"/>
          <p:nvPr/>
        </p:nvSpPr>
        <p:spPr>
          <a:xfrm>
            <a:off x="468630" y="4484204"/>
            <a:ext cx="3756156" cy="584775"/>
          </a:xfrm>
          <a:prstGeom prst="rect">
            <a:avLst/>
          </a:prstGeom>
          <a:noFill/>
        </p:spPr>
        <p:txBody>
          <a:bodyPr wrap="none" rtlCol="0">
            <a:spAutoFit/>
          </a:bodyPr>
          <a:lstStyle/>
          <a:p>
            <a:r>
              <a:rPr lang="en-US" sz="3200" dirty="0" smtClean="0">
                <a:latin typeface="Segoe UI Black" panose="020B0A02040204020203" pitchFamily="34" charset="0"/>
                <a:ea typeface="Segoe UI Black" panose="020B0A02040204020203" pitchFamily="34" charset="0"/>
                <a:cs typeface="Segoe UI Black" panose="020B0A02040204020203" pitchFamily="34" charset="0"/>
              </a:rPr>
              <a:t>Promising Trends</a:t>
            </a:r>
            <a:endParaRPr lang="en-US" sz="32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112131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Promising Trends</a:t>
            </a:r>
          </a:p>
        </p:txBody>
      </p:sp>
      <p:sp>
        <p:nvSpPr>
          <p:cNvPr id="3" name="内容占位符 2"/>
          <p:cNvSpPr>
            <a:spLocks noGrp="1"/>
          </p:cNvSpPr>
          <p:nvPr>
            <p:ph idx="1"/>
          </p:nvPr>
        </p:nvSpPr>
        <p:spPr/>
        <p:txBody>
          <a:bodyPr>
            <a:normAutofit fontScale="77500" lnSpcReduction="20000"/>
          </a:bodyPr>
          <a:lstStyle/>
          <a:p>
            <a:r>
              <a:rPr lang="en-US" altLang="zh-TW" dirty="0">
                <a:ea typeface="新細明體" charset="-120"/>
              </a:rPr>
              <a:t>Visual Data Mining</a:t>
            </a:r>
          </a:p>
          <a:p>
            <a:pPr lvl="1"/>
            <a:r>
              <a:rPr lang="en-US" altLang="zh-TW" dirty="0">
                <a:ea typeface="新細明體" charset="-120"/>
              </a:rPr>
              <a:t>To identify patterns that a data mining algorithm might find difficult to locate</a:t>
            </a:r>
          </a:p>
          <a:p>
            <a:pPr lvl="1"/>
            <a:r>
              <a:rPr lang="en-US" altLang="zh-TW" dirty="0">
                <a:ea typeface="新細明體" charset="-120"/>
              </a:rPr>
              <a:t>To support interaction between users and data</a:t>
            </a:r>
          </a:p>
          <a:p>
            <a:pPr lvl="1"/>
            <a:r>
              <a:rPr lang="en-US" altLang="zh-TW" dirty="0">
                <a:ea typeface="新細明體" charset="-120"/>
              </a:rPr>
              <a:t>To support interaction with the analytical process and </a:t>
            </a:r>
            <a:r>
              <a:rPr lang="en-US" altLang="zh-TW" dirty="0" smtClean="0">
                <a:ea typeface="新細明體" charset="-120"/>
              </a:rPr>
              <a:t>output </a:t>
            </a:r>
            <a:r>
              <a:rPr lang="en-US" altLang="zh-TW" dirty="0">
                <a:ea typeface="新細明體" charset="-120"/>
              </a:rPr>
              <a:t>of a data mining system </a:t>
            </a:r>
          </a:p>
          <a:p>
            <a:r>
              <a:rPr lang="en-US" dirty="0" smtClean="0"/>
              <a:t>Virtual/ Augmented Reality-Based Visualization</a:t>
            </a:r>
          </a:p>
          <a:p>
            <a:pPr lvl="1"/>
            <a:r>
              <a:rPr lang="en-US" altLang="zh-TW" dirty="0">
                <a:ea typeface="新細明體" charset="-120"/>
              </a:rPr>
              <a:t>To take advantage of the entire range of human perceptions, including auditory and tactile sensations</a:t>
            </a:r>
          </a:p>
          <a:p>
            <a:pPr lvl="1"/>
            <a:r>
              <a:rPr lang="en-US" dirty="0" smtClean="0"/>
              <a:t>With the help of VR/AR devices (e.g., Google Glass, </a:t>
            </a:r>
            <a:r>
              <a:rPr lang="en-US" dirty="0" err="1" smtClean="0"/>
              <a:t>Hololens</a:t>
            </a:r>
            <a:r>
              <a:rPr lang="en-US" dirty="0" smtClean="0"/>
              <a:t>, Oculus Rift), visualized information can be overlaid on the real world we see.</a:t>
            </a:r>
          </a:p>
          <a:p>
            <a:r>
              <a:rPr lang="en-US" dirty="0" smtClean="0"/>
              <a:t>Knowledge Visualization</a:t>
            </a:r>
          </a:p>
          <a:p>
            <a:pPr lvl="1"/>
            <a:r>
              <a:rPr lang="en-US" altLang="zh-TW" dirty="0">
                <a:ea typeface="新細明體" charset="-120"/>
              </a:rPr>
              <a:t>To facilitate knowledge sharing and knowledge </a:t>
            </a:r>
            <a:r>
              <a:rPr lang="en-US" altLang="zh-TW" dirty="0" smtClean="0">
                <a:ea typeface="新細明體" charset="-120"/>
              </a:rPr>
              <a:t>creation</a:t>
            </a:r>
            <a:endParaRPr lang="en-US" dirty="0" smtClean="0"/>
          </a:p>
          <a:p>
            <a:pPr lvl="1"/>
            <a:r>
              <a:rPr lang="en-US" dirty="0" smtClean="0"/>
              <a:t>Transfer </a:t>
            </a:r>
            <a:r>
              <a:rPr lang="en-US" dirty="0"/>
              <a:t>insights, experiences, attitudes, values, expectations, perspectives, opinions, and predictions by using various complementary visualizations</a:t>
            </a:r>
          </a:p>
        </p:txBody>
      </p:sp>
      <p:sp>
        <p:nvSpPr>
          <p:cNvPr id="4" name="灯片编号占位符 3"/>
          <p:cNvSpPr>
            <a:spLocks noGrp="1"/>
          </p:cNvSpPr>
          <p:nvPr>
            <p:ph type="sldNum" sz="quarter" idx="12"/>
          </p:nvPr>
        </p:nvSpPr>
        <p:spPr/>
        <p:txBody>
          <a:bodyPr/>
          <a:lstStyle/>
          <a:p>
            <a:fld id="{5EEDA49D-2C12-4445-8988-A9D5F93F6E8A}" type="slidenum">
              <a:rPr lang="en-US" smtClean="0"/>
              <a:t>98</a:t>
            </a:fld>
            <a:endParaRPr lang="en-US"/>
          </a:p>
        </p:txBody>
      </p:sp>
    </p:spTree>
    <p:extLst>
      <p:ext uri="{BB962C8B-B14F-4D97-AF65-F5344CB8AC3E}">
        <p14:creationId xmlns:p14="http://schemas.microsoft.com/office/powerpoint/2010/main" val="12876073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99</a:t>
            </a:fld>
            <a:endParaRPr lang="en-US"/>
          </a:p>
        </p:txBody>
      </p:sp>
      <p:sp>
        <p:nvSpPr>
          <p:cNvPr id="5" name="文本框 4"/>
          <p:cNvSpPr txBox="1"/>
          <p:nvPr/>
        </p:nvSpPr>
        <p:spPr>
          <a:xfrm>
            <a:off x="468630" y="4484204"/>
            <a:ext cx="2220480" cy="584775"/>
          </a:xfrm>
          <a:prstGeom prst="rect">
            <a:avLst/>
          </a:prstGeom>
          <a:noFill/>
        </p:spPr>
        <p:txBody>
          <a:bodyPr wrap="none" rtlCol="0">
            <a:spAutoFit/>
          </a:bodyPr>
          <a:lstStyle/>
          <a:p>
            <a:r>
              <a:rPr lang="en-US" sz="3200" dirty="0" smtClean="0">
                <a:latin typeface="Segoe UI Black" panose="020B0A02040204020203" pitchFamily="34" charset="0"/>
                <a:ea typeface="Segoe UI Black" panose="020B0A02040204020203" pitchFamily="34" charset="0"/>
                <a:cs typeface="Segoe UI Black" panose="020B0A02040204020203" pitchFamily="34" charset="0"/>
              </a:rPr>
              <a:t>Resources</a:t>
            </a:r>
            <a:endParaRPr lang="en-US" sz="32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9638251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Segoe UI"/>
        <a:ea typeface="宋体"/>
        <a:cs typeface=""/>
      </a:majorFont>
      <a:minorFont>
        <a:latin typeface="Calibri"/>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4456</TotalTime>
  <Words>4597</Words>
  <Application>Microsoft Office PowerPoint</Application>
  <PresentationFormat>全屏显示(4:3)</PresentationFormat>
  <Paragraphs>840</Paragraphs>
  <Slides>101</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101</vt:i4>
      </vt:variant>
    </vt:vector>
  </HeadingPairs>
  <TitlesOfParts>
    <vt:vector size="108" baseType="lpstr">
      <vt:lpstr>新細明體</vt:lpstr>
      <vt:lpstr>宋体</vt:lpstr>
      <vt:lpstr>Arial</vt:lpstr>
      <vt:lpstr>Calibri</vt:lpstr>
      <vt:lpstr>Segoe UI</vt:lpstr>
      <vt:lpstr>Segoe UI Black</vt:lpstr>
      <vt:lpstr>Office Theme</vt:lpstr>
      <vt:lpstr>Visualizing Data</vt:lpstr>
      <vt:lpstr>Outline</vt:lpstr>
      <vt:lpstr>PowerPoint 演示文稿</vt:lpstr>
      <vt:lpstr>What is Visualization?</vt:lpstr>
      <vt:lpstr>Brief History</vt:lpstr>
      <vt:lpstr>Brief History</vt:lpstr>
      <vt:lpstr>Brief History</vt:lpstr>
      <vt:lpstr>Brief History</vt:lpstr>
      <vt:lpstr>Brief History</vt:lpstr>
      <vt:lpstr>Visualization Classification</vt:lpstr>
      <vt:lpstr>Visualization Classification</vt:lpstr>
      <vt:lpstr>Value of Information Visualization</vt:lpstr>
      <vt:lpstr>Goals for Information Visualization</vt:lpstr>
      <vt:lpstr>PowerPoint 演示文稿</vt:lpstr>
      <vt:lpstr>How to Organize Visualizations?</vt:lpstr>
      <vt:lpstr>Different Question Types</vt:lpstr>
      <vt:lpstr>Different Levels of Analysis</vt:lpstr>
      <vt:lpstr>Framework by Börner (2014)</vt:lpstr>
      <vt:lpstr>PowerPoint 演示文稿</vt:lpstr>
      <vt:lpstr>Comparing Two Workflows</vt:lpstr>
      <vt:lpstr>Needs‐Driven Workflow</vt:lpstr>
      <vt:lpstr>Needs‐Driven Workflow – Select Visualization Type</vt:lpstr>
      <vt:lpstr>Visualization Types</vt:lpstr>
      <vt:lpstr>Visualization Types</vt:lpstr>
      <vt:lpstr>Visualization Types</vt:lpstr>
      <vt:lpstr>Visualization Type Selection: Temporal</vt:lpstr>
      <vt:lpstr>Visualization Type Selection: Temporal</vt:lpstr>
      <vt:lpstr>Visualization Type Selection: Temporal</vt:lpstr>
      <vt:lpstr>Visualization Type Selection: Temporal</vt:lpstr>
      <vt:lpstr>Visualization Type Selection: Temporal</vt:lpstr>
      <vt:lpstr>Visualization Type Selection: Geospatial</vt:lpstr>
      <vt:lpstr>Visualization Type Selection: Geospatial</vt:lpstr>
      <vt:lpstr>Visualization Type Selection: Geospatial</vt:lpstr>
      <vt:lpstr>Visualization Type Selection: Geospatial</vt:lpstr>
      <vt:lpstr>Visualization Type Selection: Geospatial</vt:lpstr>
      <vt:lpstr>Visualization Type Selection: Geospatial</vt:lpstr>
      <vt:lpstr>Visualization Type Selection: Topical</vt:lpstr>
      <vt:lpstr>Visualization Type Selection: Topical</vt:lpstr>
      <vt:lpstr>Visualization Type Selection: Topical</vt:lpstr>
      <vt:lpstr>Visualization Type Selection: Topical</vt:lpstr>
      <vt:lpstr>Visualization Type Selection: Topical</vt:lpstr>
      <vt:lpstr>Visualization Type Selection: Topical</vt:lpstr>
      <vt:lpstr>Visualization Type Selection: Topical</vt:lpstr>
      <vt:lpstr>Visualization Type Selection: Network</vt:lpstr>
      <vt:lpstr>Visualization Type Selection: Network</vt:lpstr>
      <vt:lpstr>Visualization Type Selection: Network</vt:lpstr>
      <vt:lpstr>Visualization Type Selection: Network</vt:lpstr>
      <vt:lpstr>Visualization Type Selection: Network</vt:lpstr>
      <vt:lpstr>Needs‐Driven Workflow – Visually Encode data</vt:lpstr>
      <vt:lpstr>Data Scale Types</vt:lpstr>
      <vt:lpstr>Data Scale Types – Example</vt:lpstr>
      <vt:lpstr>Graphic Variable Types</vt:lpstr>
      <vt:lpstr>Dynamic Visualization</vt:lpstr>
      <vt:lpstr>Shneiderman's Mantra</vt:lpstr>
      <vt:lpstr>Two Interaction Approaches</vt:lpstr>
      <vt:lpstr>Interactive Vis. Example: Gapminder World</vt:lpstr>
      <vt:lpstr>Design Principles</vt:lpstr>
      <vt:lpstr>Beauty of Visualization</vt:lpstr>
      <vt:lpstr>Data-Ink Ratio</vt:lpstr>
      <vt:lpstr>Data-Ink Ratio</vt:lpstr>
      <vt:lpstr>Data Density</vt:lpstr>
      <vt:lpstr>Color Heuristics</vt:lpstr>
      <vt:lpstr>Fitts's Law</vt:lpstr>
      <vt:lpstr>Zipdecode: Workflow Illustration</vt:lpstr>
      <vt:lpstr>Read and Analyze data</vt:lpstr>
      <vt:lpstr>Vis. Type Selection, Data Overlay and Visually Encode</vt:lpstr>
      <vt:lpstr>Deploy (Interact)</vt:lpstr>
      <vt:lpstr>PowerPoint 演示文稿</vt:lpstr>
      <vt:lpstr>Evaluation Research of Information Visualization</vt:lpstr>
      <vt:lpstr>Evaluation Research of Information Visualization</vt:lpstr>
      <vt:lpstr>PowerPoint 演示文稿</vt:lpstr>
      <vt:lpstr>Visualization Tools</vt:lpstr>
      <vt:lpstr>Desktop Software</vt:lpstr>
      <vt:lpstr>Desktop Software</vt:lpstr>
      <vt:lpstr>Desktop Software</vt:lpstr>
      <vt:lpstr>Online Services</vt:lpstr>
      <vt:lpstr>Online Services</vt:lpstr>
      <vt:lpstr>Online Services</vt:lpstr>
      <vt:lpstr>Toolkits (for Developers)</vt:lpstr>
      <vt:lpstr>Toolkits (for Developers)</vt:lpstr>
      <vt:lpstr>Toolkits (for Developers)</vt:lpstr>
      <vt:lpstr>Walkthrough: Sci2 Tool</vt:lpstr>
      <vt:lpstr>Walkthrough: Sci2 Tool</vt:lpstr>
      <vt:lpstr>Walkthrough: Sci2 Tool</vt:lpstr>
      <vt:lpstr>Walkthrough: Sci2 Tool</vt:lpstr>
      <vt:lpstr>Walkthrough: Sci2 Tool</vt:lpstr>
      <vt:lpstr>Walkthrough: Sci2 Tool</vt:lpstr>
      <vt:lpstr>Walkthrough: Tableau Desktop</vt:lpstr>
      <vt:lpstr>Walkthrough: Tableau Desktop</vt:lpstr>
      <vt:lpstr>Walkthrough: Tableau Desktop</vt:lpstr>
      <vt:lpstr>Walkthrough: Tableau Desktop</vt:lpstr>
      <vt:lpstr>Walkthrough: Tableau Desktop</vt:lpstr>
      <vt:lpstr>Walkthrough: Tableau Desktop</vt:lpstr>
      <vt:lpstr>Walkthrough: Tableau Desktop</vt:lpstr>
      <vt:lpstr>Tableau Resources</vt:lpstr>
      <vt:lpstr>D3.js resources</vt:lpstr>
      <vt:lpstr>PowerPoint 演示文稿</vt:lpstr>
      <vt:lpstr>Promising Trends</vt:lpstr>
      <vt:lpstr>PowerPoint 演示文稿</vt:lpstr>
      <vt:lpstr>Resources</vt:lpstr>
      <vt:lpstr>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sagars</dc:creator>
  <cp:lastModifiedBy>Hongyi Zhu</cp:lastModifiedBy>
  <cp:revision>166</cp:revision>
  <dcterms:created xsi:type="dcterms:W3CDTF">2015-12-07T02:31:32Z</dcterms:created>
  <dcterms:modified xsi:type="dcterms:W3CDTF">2016-01-22T08:17:17Z</dcterms:modified>
</cp:coreProperties>
</file>